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drawings/drawing5.xml" ContentType="application/vnd.openxmlformats-officedocument.drawingml.chartshapes+xml"/>
  <Override PartName="/ppt/charts/chart10.xml" ContentType="application/vnd.openxmlformats-officedocument.drawingml.chart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732" r:id="rId2"/>
    <p:sldMasterId id="2147483744" r:id="rId3"/>
  </p:sldMasterIdLst>
  <p:notesMasterIdLst>
    <p:notesMasterId r:id="rId21"/>
  </p:notesMasterIdLst>
  <p:handoutMasterIdLst>
    <p:handoutMasterId r:id="rId22"/>
  </p:handoutMasterIdLst>
  <p:sldIdLst>
    <p:sldId id="336" r:id="rId4"/>
    <p:sldId id="339" r:id="rId5"/>
    <p:sldId id="359" r:id="rId6"/>
    <p:sldId id="358" r:id="rId7"/>
    <p:sldId id="334" r:id="rId8"/>
    <p:sldId id="360" r:id="rId9"/>
    <p:sldId id="335" r:id="rId10"/>
    <p:sldId id="361" r:id="rId11"/>
    <p:sldId id="363" r:id="rId12"/>
    <p:sldId id="364" r:id="rId13"/>
    <p:sldId id="362" r:id="rId14"/>
    <p:sldId id="365" r:id="rId15"/>
    <p:sldId id="366" r:id="rId16"/>
    <p:sldId id="368" r:id="rId17"/>
    <p:sldId id="369" r:id="rId18"/>
    <p:sldId id="351" r:id="rId19"/>
    <p:sldId id="301" r:id="rId20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1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CFEB"/>
    <a:srgbClr val="F4F4F4"/>
    <a:srgbClr val="DAE8EE"/>
    <a:srgbClr val="2E75B6"/>
    <a:srgbClr val="040844"/>
    <a:srgbClr val="3B5686"/>
    <a:srgbClr val="4C628F"/>
    <a:srgbClr val="ABC7DF"/>
    <a:srgbClr val="3B5483"/>
    <a:srgbClr val="3B54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35" autoAdjust="0"/>
    <p:restoredTop sz="91801" autoAdjust="0"/>
  </p:normalViewPr>
  <p:slideViewPr>
    <p:cSldViewPr snapToGrid="0" showGuides="1">
      <p:cViewPr varScale="1">
        <p:scale>
          <a:sx n="92" d="100"/>
          <a:sy n="92" d="100"/>
        </p:scale>
        <p:origin x="-606" y="-102"/>
      </p:cViewPr>
      <p:guideLst>
        <p:guide orient="horz" pos="21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package" Target="../embeddings/Microsoft_Excel_Worksheet1.xlsx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6" Type="http://schemas.openxmlformats.org/officeDocument/2006/relationships/image" Target="../media/image16.png"/><Relationship Id="rId5" Type="http://schemas.openxmlformats.org/officeDocument/2006/relationships/image" Target="../media/image9.jpg"/><Relationship Id="rId4" Type="http://schemas.openxmlformats.org/officeDocument/2006/relationships/image" Target="../media/image15.png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Relationship Id="rId4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8626815723080599E-2"/>
          <c:y val="4.4861391929187228E-2"/>
          <c:w val="0.90933222208511899"/>
          <c:h val="0.84405902922812226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scene3d>
                <a:camera prst="orthographicFront"/>
                <a:lightRig rig="threePt" dir="t"/>
              </a:scene3d>
            </c:spPr>
          </c:dPt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scene3d>
                <a:camera prst="orthographicFront"/>
                <a:lightRig rig="threePt" dir="t"/>
              </a:scene3d>
            </c:spPr>
          </c:dPt>
          <c:dPt>
            <c:idx val="2"/>
            <c:invertIfNegative val="0"/>
            <c:bubble3D val="0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scene3d>
                <a:camera prst="orthographicFront"/>
                <a:lightRig rig="threePt" dir="t"/>
              </a:scene3d>
            </c:spPr>
          </c:dPt>
          <c:dPt>
            <c:idx val="3"/>
            <c:invertIfNegative val="0"/>
            <c:bubble3D val="0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scene3d>
                <a:camera prst="orthographicFront"/>
                <a:lightRig rig="threePt" dir="t"/>
              </a:scene3d>
            </c:spPr>
          </c:dPt>
          <c:dLbls>
            <c:dLbl>
              <c:idx val="0"/>
              <c:layout>
                <c:manualLayout>
                  <c:x val="4.5435771081705654E-3"/>
                  <c:y val="-8.859996221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0" b="1">
                    <a:solidFill>
                      <a:srgbClr val="040844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BY</c:v>
                </c:pt>
                <c:pt idx="1">
                  <c:v>KZ</c:v>
                </c:pt>
                <c:pt idx="2">
                  <c:v>RU</c:v>
                </c:pt>
                <c:pt idx="3">
                  <c:v>KG</c:v>
                </c:pt>
                <c:pt idx="4">
                  <c:v>UA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BY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invertIfNegative val="0"/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scene3d>
                <a:camera prst="orthographicFront"/>
                <a:lightRig rig="threePt" dir="t"/>
              </a:scene3d>
              <a:sp3d>
                <a:bevelB prst="convex"/>
              </a:sp3d>
            </c:spPr>
          </c:dPt>
          <c:dPt>
            <c:idx val="2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scene3d>
                <a:camera prst="orthographicFront"/>
                <a:lightRig rig="threePt" dir="t"/>
              </a:scene3d>
            </c:spPr>
          </c:dPt>
          <c:dPt>
            <c:idx val="3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scene3d>
                <a:camera prst="orthographicFront"/>
                <a:lightRig rig="threePt" dir="t"/>
              </a:scene3d>
            </c:spPr>
          </c:dPt>
          <c:dLbls>
            <c:dLbl>
              <c:idx val="1"/>
              <c:layout>
                <c:manualLayout>
                  <c:x val="1.0223048493383777E-2"/>
                  <c:y val="-8.14161814943546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ru-RU"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BY</c:v>
                </c:pt>
                <c:pt idx="1">
                  <c:v>KZ</c:v>
                </c:pt>
                <c:pt idx="2">
                  <c:v>RU</c:v>
                </c:pt>
                <c:pt idx="3">
                  <c:v>KG</c:v>
                </c:pt>
                <c:pt idx="4">
                  <c:v>UA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 formatCode="#,##0">
                  <c:v>367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KZ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scene3d>
                <a:camera prst="orthographicFront"/>
                <a:lightRig rig="threePt" dir="t"/>
              </a:scene3d>
              <a:sp3d>
                <a:bevelB prst="convex"/>
              </a:sp3d>
            </c:spPr>
          </c:dPt>
          <c:dPt>
            <c:idx val="3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scene3d>
                <a:camera prst="orthographicFront"/>
                <a:lightRig rig="threePt" dir="t"/>
              </a:scene3d>
            </c:spPr>
          </c:dPt>
          <c:dLbls>
            <c:dLbl>
              <c:idx val="2"/>
              <c:layout>
                <c:manualLayout>
                  <c:x val="7.9512599392985248E-3"/>
                  <c:y val="-8.859996221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ru-RU"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BY</c:v>
                </c:pt>
                <c:pt idx="1">
                  <c:v>KZ</c:v>
                </c:pt>
                <c:pt idx="2">
                  <c:v>RU</c:v>
                </c:pt>
                <c:pt idx="3">
                  <c:v>KG</c:v>
                </c:pt>
                <c:pt idx="4">
                  <c:v>UA</c:v>
                </c:pt>
              </c:strCache>
            </c:strRef>
          </c:cat>
          <c:val>
            <c:numRef>
              <c:f>Лист1!$D$2:$D$6</c:f>
              <c:numCache>
                <c:formatCode>#,##0</c:formatCode>
                <c:ptCount val="5"/>
                <c:pt idx="1">
                  <c:v>204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RU 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invertIfNegative val="0"/>
          <c:dLbls>
            <c:dLbl>
              <c:idx val="3"/>
              <c:layout>
                <c:manualLayout>
                  <c:x val="7.9512599392985248E-3"/>
                  <c:y val="-0.4238430624853166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131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ru-RU"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BY</c:v>
                </c:pt>
                <c:pt idx="1">
                  <c:v>KZ</c:v>
                </c:pt>
                <c:pt idx="2">
                  <c:v>RU</c:v>
                </c:pt>
                <c:pt idx="3">
                  <c:v>KG</c:v>
                </c:pt>
                <c:pt idx="4">
                  <c:v>UA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2">
                  <c:v>1658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KG</c:v>
                </c:pt>
              </c:strCache>
            </c:strRef>
          </c:tx>
          <c:spPr>
            <a:blipFill>
              <a:blip xmlns:r="http://schemas.openxmlformats.org/officeDocument/2006/relationships" r:embed="rId5"/>
              <a:stretch>
                <a:fillRect/>
              </a:stretch>
            </a:blipFill>
            <a:scene3d>
              <a:camera prst="orthographicFront"/>
              <a:lightRig rig="threePt" dir="t"/>
            </a:scene3d>
            <a:sp3d>
              <a:bevelB prst="convex"/>
            </a:sp3d>
          </c:spPr>
          <c:invertIfNegative val="0"/>
          <c:dLbls>
            <c:dLbl>
              <c:idx val="3"/>
              <c:layout>
                <c:manualLayout>
                  <c:x val="1.9520851061286246E-2"/>
                  <c:y val="-8.62053361329326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7.9512599392985248E-3"/>
                  <c:y val="-6.944321362753774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ru-RU"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BY</c:v>
                </c:pt>
                <c:pt idx="1">
                  <c:v>KZ</c:v>
                </c:pt>
                <c:pt idx="2">
                  <c:v>RU</c:v>
                </c:pt>
                <c:pt idx="3">
                  <c:v>KG</c:v>
                </c:pt>
                <c:pt idx="4">
                  <c:v>UA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3">
                  <c:v>15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UA</c:v>
                </c:pt>
              </c:strCache>
            </c:strRef>
          </c:tx>
          <c:spPr>
            <a:blipFill>
              <a:blip xmlns:r="http://schemas.openxmlformats.org/officeDocument/2006/relationships" r:embed="rId6"/>
              <a:stretch>
                <a:fillRect/>
              </a:stretch>
            </a:blipFill>
          </c:spPr>
          <c:invertIfNegative val="0"/>
          <c:dLbls>
            <c:dLbl>
              <c:idx val="4"/>
              <c:layout>
                <c:manualLayout>
                  <c:x val="1.7351867610032146E-2"/>
                  <c:y val="-8.85999288032919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1358942770426464E-2"/>
                  <c:y val="-0.148464801548529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ru-RU"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BY</c:v>
                </c:pt>
                <c:pt idx="1">
                  <c:v>KZ</c:v>
                </c:pt>
                <c:pt idx="2">
                  <c:v>RU</c:v>
                </c:pt>
                <c:pt idx="3">
                  <c:v>KG</c:v>
                </c:pt>
                <c:pt idx="4">
                  <c:v>UA</c:v>
                </c:pt>
              </c:strCache>
            </c:strRef>
          </c:cat>
          <c:val>
            <c:numRef>
              <c:f>Лист1!$G$2:$G$6</c:f>
              <c:numCache>
                <c:formatCode>General</c:formatCode>
                <c:ptCount val="5"/>
                <c:pt idx="4">
                  <c:v>4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Столбец1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2"/>
              <a:srcRect/>
              <a:stretch>
                <a:fillRect/>
              </a:stretch>
            </a:blip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BY</c:v>
                </c:pt>
                <c:pt idx="1">
                  <c:v>KZ</c:v>
                </c:pt>
                <c:pt idx="2">
                  <c:v>RU</c:v>
                </c:pt>
                <c:pt idx="3">
                  <c:v>KG</c:v>
                </c:pt>
                <c:pt idx="4">
                  <c:v>UA</c:v>
                </c:pt>
              </c:strCache>
            </c:strRef>
          </c:cat>
          <c:val>
            <c:numRef>
              <c:f>Лист1!$H$2:$H$6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8678912"/>
        <c:axId val="120992512"/>
        <c:axId val="0"/>
      </c:bar3DChart>
      <c:catAx>
        <c:axId val="128678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b="1"/>
            </a:pPr>
            <a:endParaRPr lang="ru-RU"/>
          </a:p>
        </c:txPr>
        <c:crossAx val="120992512"/>
        <c:crosses val="autoZero"/>
        <c:auto val="1"/>
        <c:lblAlgn val="ctr"/>
        <c:lblOffset val="100"/>
        <c:noMultiLvlLbl val="0"/>
      </c:catAx>
      <c:valAx>
        <c:axId val="120992512"/>
        <c:scaling>
          <c:orientation val="minMax"/>
        </c:scaling>
        <c:delete val="1"/>
        <c:axPos val="r"/>
        <c:majorGridlines/>
        <c:numFmt formatCode="General" sourceLinked="1"/>
        <c:majorTickMark val="out"/>
        <c:minorTickMark val="none"/>
        <c:tickLblPos val="nextTo"/>
        <c:crossAx val="128678912"/>
        <c:crosses val="max"/>
        <c:crossBetween val="between"/>
      </c:valAx>
    </c:plotArea>
    <c:plotVisOnly val="1"/>
    <c:dispBlanksAs val="gap"/>
    <c:showDLblsOverMax val="0"/>
  </c:chart>
  <c:spPr>
    <a:effectLst>
      <a:softEdge rad="635000"/>
    </a:effectLst>
  </c:spPr>
  <c:txPr>
    <a:bodyPr/>
    <a:lstStyle/>
    <a:p>
      <a:pPr>
        <a:defRPr sz="1800"/>
      </a:pPr>
      <a:endParaRPr lang="ru-RU"/>
    </a:p>
  </c:txPr>
  <c:externalData r:id="rId7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4022264311058992E-2"/>
          <c:y val="9.8193531334947889E-2"/>
          <c:w val="0.90052138639734702"/>
          <c:h val="0.730495563102110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принятые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Lbls>
            <c:dLbl>
              <c:idx val="0"/>
              <c:layout>
                <c:manualLayout>
                  <c:x val="6.5476191499128098E-3"/>
                  <c:y val="-2.6150049997697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4563292857893438E-3"/>
                  <c:y val="-2.04583889923470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0912698583188017E-2"/>
                  <c:y val="-1.66409409076257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7.8689373974545323E-3"/>
                  <c:y val="-1.26559823294969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309523829982562E-2"/>
                  <c:y val="-2.13954954526615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8.7145969498910684E-3"/>
                  <c:y val="-5.51793415496965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  BY</c:v>
                </c:pt>
                <c:pt idx="1">
                  <c:v>     KZ</c:v>
                </c:pt>
                <c:pt idx="2">
                  <c:v>     KG</c:v>
                </c:pt>
                <c:pt idx="3">
                  <c:v>     RU</c:v>
                </c:pt>
                <c:pt idx="4">
                  <c:v>      UA</c:v>
                </c:pt>
                <c:pt idx="5">
                  <c:v>         ВСЕГО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60</c:v>
                </c:pt>
                <c:pt idx="1">
                  <c:v>44</c:v>
                </c:pt>
                <c:pt idx="2">
                  <c:v>0</c:v>
                </c:pt>
                <c:pt idx="3">
                  <c:v>602</c:v>
                </c:pt>
                <c:pt idx="4">
                  <c:v>0</c:v>
                </c:pt>
                <c:pt idx="5">
                  <c:v>706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в программе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8824730242053075E-2"/>
                  <c:y val="-2.852728509818881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68 </a:t>
                    </a:r>
                    <a:r>
                      <a:rPr lang="ru-RU" b="0" i="1" dirty="0" smtClean="0"/>
                      <a:t>(8с)</a:t>
                    </a:r>
                    <a:endParaRPr lang="ru-RU" b="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2003968441506819E-2"/>
                  <c:y val="-2.6150049997697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6388890082316118E-3"/>
                  <c:y val="-1.4263663635107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3.7054534849810437E-2"/>
                  <c:y val="-1.426364254909440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323 </a:t>
                    </a:r>
                    <a:r>
                      <a:rPr lang="ru-RU" b="0" i="1" dirty="0" smtClean="0"/>
                      <a:t>+8с</a:t>
                    </a:r>
                    <a:endParaRPr lang="ru-RU" b="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0912698583188017E-2"/>
                  <c:y val="-1.9018218180143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9607843137254902E-2"/>
                  <c:y val="-2.207173661987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  BY</c:v>
                </c:pt>
                <c:pt idx="1">
                  <c:v>     KZ</c:v>
                </c:pt>
                <c:pt idx="2">
                  <c:v>     KG</c:v>
                </c:pt>
                <c:pt idx="3">
                  <c:v>     RU</c:v>
                </c:pt>
                <c:pt idx="4">
                  <c:v>      UA</c:v>
                </c:pt>
                <c:pt idx="5">
                  <c:v>         ВСЕГО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68</c:v>
                </c:pt>
                <c:pt idx="1">
                  <c:v>30</c:v>
                </c:pt>
                <c:pt idx="2">
                  <c:v>0</c:v>
                </c:pt>
                <c:pt idx="3">
                  <c:v>323</c:v>
                </c:pt>
                <c:pt idx="4">
                  <c:v>0</c:v>
                </c:pt>
                <c:pt idx="5">
                  <c:v>421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8214287248692151E-3"/>
                  <c:y val="-3.3281881815251491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112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0912698583188017E-2"/>
                  <c:y val="-2.852732727021556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0912612656427519E-2"/>
                  <c:y val="-4.0413900819992188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0912698583188017E-2"/>
                  <c:y val="-3.5659159087769454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465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4186508158144422E-2"/>
                  <c:y val="-3.8036436360287418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  BY</c:v>
                </c:pt>
                <c:pt idx="1">
                  <c:v>     KZ</c:v>
                </c:pt>
                <c:pt idx="2">
                  <c:v>     KG</c:v>
                </c:pt>
                <c:pt idx="3">
                  <c:v>     RU</c:v>
                </c:pt>
                <c:pt idx="4">
                  <c:v>      UA</c:v>
                </c:pt>
                <c:pt idx="5">
                  <c:v>         ВСЕГО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1"/>
        <c:gapDepth val="31"/>
        <c:shape val="box"/>
        <c:axId val="191965824"/>
        <c:axId val="192013056"/>
        <c:axId val="0"/>
      </c:bar3DChart>
      <c:catAx>
        <c:axId val="1919658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lnSpc>
                    <a:spcPts val="120"/>
                  </a:lnSpc>
                  <a:defRPr lang="ru-RU" sz="24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ru-RU" sz="20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rPr>
                  <a:t>Государства-разработчики</a:t>
                </a:r>
              </a:p>
            </c:rich>
          </c:tx>
          <c:layout>
            <c:manualLayout>
              <c:xMode val="edge"/>
              <c:yMode val="edge"/>
              <c:x val="0.35297857375671177"/>
              <c:y val="0.9783447153397700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2013056"/>
        <c:crosses val="autoZero"/>
        <c:auto val="1"/>
        <c:lblAlgn val="ctr"/>
        <c:lblOffset val="100"/>
        <c:noMultiLvlLbl val="0"/>
      </c:catAx>
      <c:valAx>
        <c:axId val="192013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ru-RU" sz="20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ru-RU" sz="20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rPr>
                  <a:t>Количество тем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1965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912219305920087E-2"/>
          <c:y val="0"/>
          <c:w val="0.45876740667833188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2"/>
            <c:spPr>
              <a:solidFill>
                <a:schemeClr val="accent1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B w="114300" prst="hardEdge"/>
              </a:sp3d>
            </c:spPr>
          </c:dPt>
          <c:dLbls>
            <c:dLbl>
              <c:idx val="0"/>
              <c:layout>
                <c:manualLayout>
                  <c:x val="-0.14630621772478758"/>
                  <c:y val="-0.23527870127345196"/>
                </c:manualLayout>
              </c:layout>
              <c:tx>
                <c:rich>
                  <a:bodyPr/>
                  <a:lstStyle/>
                  <a:p>
                    <a:pPr>
                      <a:defRPr sz="3500"/>
                    </a:pPr>
                    <a:r>
                      <a:rPr lang="en-US" sz="3500" b="1" dirty="0" smtClean="0"/>
                      <a:t>1392</a:t>
                    </a:r>
                  </a:p>
                  <a:p>
                    <a:pPr>
                      <a:defRPr sz="3500"/>
                    </a:pPr>
                    <a:r>
                      <a:rPr lang="en-US" sz="3500" b="1" dirty="0" smtClean="0"/>
                      <a:t> </a:t>
                    </a:r>
                    <a:r>
                      <a:rPr lang="en-US" sz="3500" b="1" dirty="0"/>
                      <a:t>62%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2152978273549139"/>
                  <c:y val="0.23833933242494476"/>
                </c:manualLayout>
              </c:layout>
              <c:tx>
                <c:rich>
                  <a:bodyPr/>
                  <a:lstStyle/>
                  <a:p>
                    <a:pPr>
                      <a:defRPr sz="3500"/>
                    </a:pPr>
                    <a:r>
                      <a:rPr lang="en-US" sz="3500" b="1" dirty="0" smtClean="0"/>
                      <a:t>856</a:t>
                    </a:r>
                  </a:p>
                  <a:p>
                    <a:pPr>
                      <a:defRPr sz="3500"/>
                    </a:pPr>
                    <a:r>
                      <a:rPr lang="en-US" sz="3500" b="1" dirty="0" smtClean="0"/>
                      <a:t> </a:t>
                    </a:r>
                    <a:r>
                      <a:rPr lang="en-US" sz="3500" b="1" dirty="0"/>
                      <a:t>38%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Новые темы          (2019-2020 гг.)</c:v>
                </c:pt>
                <c:pt idx="1">
                  <c:v>Переходящие темы (из ПМС 2016-2018)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1392</c:v>
                </c:pt>
                <c:pt idx="1">
                  <c:v>856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886718977836104"/>
          <c:y val="0.12378757846672631"/>
          <c:w val="0.2583889253426655"/>
          <c:h val="0.64404812854192572"/>
        </c:manualLayout>
      </c:layout>
      <c:overlay val="0"/>
      <c:txPr>
        <a:bodyPr/>
        <a:lstStyle/>
        <a:p>
          <a:pPr>
            <a:defRPr sz="30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4022264311058992E-2"/>
          <c:y val="1.736610406933713E-2"/>
          <c:w val="0.90052138639734702"/>
          <c:h val="0.8113229903677217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переходящие темы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Lbls>
            <c:dLbl>
              <c:idx val="0"/>
              <c:layout>
                <c:manualLayout>
                  <c:x val="1.2003968441506819E-2"/>
                  <c:y val="-3.328188181525149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195</a:t>
                    </a:r>
                    <a:endParaRPr lang="ru-RU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6388890082316118E-3"/>
                  <c:y val="-4.992282272287714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60</a:t>
                    </a:r>
                    <a:endParaRPr lang="ru-RU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9.8214287248692151E-3"/>
                  <c:y val="-6.4186486357985101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3650794332752872E-3"/>
                  <c:y val="-4.516826817784130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597</a:t>
                    </a:r>
                    <a:endParaRPr lang="ru-RU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0734127308057231E-2"/>
                  <c:y val="-4.9922822722877229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23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28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?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?</a:t>
                    </a:r>
                    <a:endParaRPr lang="en-US" dirty="0">
                      <a:solidFill>
                        <a:srgbClr val="4C628F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31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5.4563492915940086E-3"/>
                  <c:y val="-8.97043904825054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          BY</c:v>
                </c:pt>
                <c:pt idx="1">
                  <c:v>          KZ</c:v>
                </c:pt>
                <c:pt idx="2">
                  <c:v>          KG</c:v>
                </c:pt>
                <c:pt idx="3">
                  <c:v>          RU</c:v>
                </c:pt>
                <c:pt idx="4">
                  <c:v>            UA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195</c:v>
                </c:pt>
                <c:pt idx="1">
                  <c:v>60</c:v>
                </c:pt>
                <c:pt idx="2">
                  <c:v>0</c:v>
                </c:pt>
                <c:pt idx="3">
                  <c:v>597</c:v>
                </c:pt>
                <c:pt idx="4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новые темы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1782261932606267E-2"/>
                  <c:y val="-4.2790990905323338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172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1495024239079868E-2"/>
                  <c:y val="-6.41864863579850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804255746223218E-2"/>
                  <c:y val="-4.75457326375460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9.8214287248692151E-3"/>
                  <c:y val="-3.56591590877694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7650129947039902E-2"/>
                  <c:y val="-4.99228227228772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4.830917874396135E-3"/>
                  <c:y val="2.91864249571051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6.03864734299516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1.4492753623188318E-2"/>
                  <c:y val="-5.8372849914210293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131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3.62318840579701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9.8214287248690555E-3"/>
                  <c:y val="-1.644561494064551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6.0386473429949921E-3"/>
                  <c:y val="-1.0701565525540403E-16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8.454106280193059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          BY</c:v>
                </c:pt>
                <c:pt idx="1">
                  <c:v>          KZ</c:v>
                </c:pt>
                <c:pt idx="2">
                  <c:v>          KG</c:v>
                </c:pt>
                <c:pt idx="3">
                  <c:v>          RU</c:v>
                </c:pt>
                <c:pt idx="4">
                  <c:v>            UA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172</c:v>
                </c:pt>
                <c:pt idx="1">
                  <c:v>144</c:v>
                </c:pt>
                <c:pt idx="2">
                  <c:v>15</c:v>
                </c:pt>
                <c:pt idx="3">
                  <c:v>1061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1"/>
        <c:gapDepth val="31"/>
        <c:shape val="box"/>
        <c:axId val="121153408"/>
        <c:axId val="121466880"/>
        <c:axId val="0"/>
      </c:bar3DChart>
      <c:catAx>
        <c:axId val="1211534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ru-RU" sz="24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ru-RU" sz="24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rPr>
                  <a:t>Государства-разработчики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1466880"/>
        <c:crosses val="autoZero"/>
        <c:auto val="1"/>
        <c:lblAlgn val="ctr"/>
        <c:lblOffset val="100"/>
        <c:noMultiLvlLbl val="0"/>
      </c:catAx>
      <c:valAx>
        <c:axId val="121466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ru-RU" sz="24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ru-RU" sz="24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rPr>
                  <a:t>Количество тем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1153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4022264311058992E-2"/>
          <c:y val="1.736610406933713E-2"/>
          <c:w val="0.90052138639734702"/>
          <c:h val="0.8113229903677217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2016-2018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Lbls>
            <c:dLbl>
              <c:idx val="0"/>
              <c:layout>
                <c:manualLayout>
                  <c:x val="1.4186508158144422E-2"/>
                  <c:y val="-3.328188181525149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195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4186508158144422E-2"/>
                  <c:y val="-4.041371363280538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60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5277778016463224E-2"/>
                  <c:y val="-3.328188181525149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>
                        <a:solidFill>
                          <a:schemeClr val="tx1"/>
                        </a:solidFill>
                      </a:rPr>
                      <a:t>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5475332231523129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597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5277778016463224E-2"/>
                  <c:y val="-3.803643636028741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>
                        <a:solidFill>
                          <a:schemeClr val="tx1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23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28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?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?</a:t>
                    </a:r>
                    <a:endParaRPr lang="en-US" dirty="0">
                      <a:solidFill>
                        <a:srgbClr val="4C628F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31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5.4563492915940086E-3"/>
                  <c:y val="-8.97043904825054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          BY</c:v>
                </c:pt>
                <c:pt idx="1">
                  <c:v>          KZ</c:v>
                </c:pt>
                <c:pt idx="2">
                  <c:v>          KG</c:v>
                </c:pt>
                <c:pt idx="3">
                  <c:v>          RU</c:v>
                </c:pt>
                <c:pt idx="4">
                  <c:v>            UA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195</c:v>
                </c:pt>
                <c:pt idx="1">
                  <c:v>60</c:v>
                </c:pt>
                <c:pt idx="2">
                  <c:v>0</c:v>
                </c:pt>
                <c:pt idx="3">
                  <c:v>597</c:v>
                </c:pt>
                <c:pt idx="4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5044839161430435E-3"/>
                  <c:y val="-2.377277272517963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60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0403754380761066E-2"/>
                  <c:y val="-3.803662354747422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1494938312319371E-2"/>
                  <c:y val="-3.0904791729920337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tx1"/>
                        </a:solidFill>
                      </a:rPr>
                      <a:t>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9.8214287248692151E-3"/>
                  <c:y val="-3.56591590877694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3285050513764694E-2"/>
                  <c:y val="-3.8036436360287418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tx1"/>
                        </a:solidFill>
                      </a:rPr>
                      <a:t>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4.830917874396135E-3"/>
                  <c:y val="2.91864249571051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6.03864734299516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1.4492753623188318E-2"/>
                  <c:y val="-5.8372849914210293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131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3.62318840579701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9.8214287248690555E-3"/>
                  <c:y val="-1.644561494064551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6.0386473429949921E-3"/>
                  <c:y val="-1.0701565525540403E-16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8.454106280193059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          BY</c:v>
                </c:pt>
                <c:pt idx="1">
                  <c:v>          KZ</c:v>
                </c:pt>
                <c:pt idx="2">
                  <c:v>          KG</c:v>
                </c:pt>
                <c:pt idx="3">
                  <c:v>          RU</c:v>
                </c:pt>
                <c:pt idx="4">
                  <c:v>            UA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60</c:v>
                </c:pt>
                <c:pt idx="1">
                  <c:v>44</c:v>
                </c:pt>
                <c:pt idx="2">
                  <c:v>0</c:v>
                </c:pt>
                <c:pt idx="3">
                  <c:v>602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8214287248692151E-3"/>
                  <c:y val="-3.3281881815251491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112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0912698583188017E-2"/>
                  <c:y val="-2.852732727021556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0912612656427519E-2"/>
                  <c:y val="-4.0413900819992188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0912698583188017E-2"/>
                  <c:y val="-3.5659159087769454E-2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459</a:t>
                    </a:r>
                    <a:endParaRPr lang="en-US" sz="20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4186508158144422E-2"/>
                  <c:y val="-3.8036436360287418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          BY</c:v>
                </c:pt>
                <c:pt idx="1">
                  <c:v>          KZ</c:v>
                </c:pt>
                <c:pt idx="2">
                  <c:v>          KG</c:v>
                </c:pt>
                <c:pt idx="3">
                  <c:v>          RU</c:v>
                </c:pt>
                <c:pt idx="4">
                  <c:v>            UA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112</c:v>
                </c:pt>
                <c:pt idx="1">
                  <c:v>100</c:v>
                </c:pt>
                <c:pt idx="2">
                  <c:v>15</c:v>
                </c:pt>
                <c:pt idx="3">
                  <c:v>459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1"/>
        <c:gapDepth val="31"/>
        <c:shape val="box"/>
        <c:axId val="121377152"/>
        <c:axId val="121379072"/>
        <c:axId val="0"/>
      </c:bar3DChart>
      <c:catAx>
        <c:axId val="1213771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ru-RU" sz="24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ru-RU" sz="24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rPr>
                  <a:t>Государства-разработчики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1379072"/>
        <c:crosses val="autoZero"/>
        <c:auto val="1"/>
        <c:lblAlgn val="ctr"/>
        <c:lblOffset val="100"/>
        <c:noMultiLvlLbl val="0"/>
      </c:catAx>
      <c:valAx>
        <c:axId val="121379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ru-RU" sz="24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ru-RU" sz="24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rPr>
                  <a:t>Количество тем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1377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4022264311058992E-2"/>
          <c:y val="9.8193531334947889E-2"/>
          <c:w val="0.90052138639734702"/>
          <c:h val="0.730495563102110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принято в 2019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Lbls>
            <c:dLbl>
              <c:idx val="0"/>
              <c:layout>
                <c:manualLayout>
                  <c:x val="6.5476191499128098E-3"/>
                  <c:y val="-2.615004999769759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90</a:t>
                    </a:r>
                    <a:r>
                      <a:rPr lang="ru-RU" dirty="0" smtClean="0"/>
                      <a:t> </a:t>
                    </a:r>
                    <a:r>
                      <a:rPr lang="ru-RU" b="0" i="1" dirty="0" smtClean="0"/>
                      <a:t>(8с)</a:t>
                    </a:r>
                    <a:endParaRPr lang="en-US" b="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4563292857893438E-3"/>
                  <c:y val="-2.04583889923470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0912698583188017E-2"/>
                  <c:y val="-1.66409409076257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7.8689373974545323E-3"/>
                  <c:y val="-1.265598232949697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387</a:t>
                    </a:r>
                    <a:r>
                      <a:rPr lang="ru-RU" b="0" i="1" dirty="0" smtClean="0"/>
                      <a:t>+8с</a:t>
                    </a:r>
                    <a:endParaRPr lang="en-US" b="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309523829982562E-2"/>
                  <c:y val="-2.13954954526615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          BY</c:v>
                </c:pt>
                <c:pt idx="1">
                  <c:v>          KZ</c:v>
                </c:pt>
                <c:pt idx="2">
                  <c:v>          KG</c:v>
                </c:pt>
                <c:pt idx="3">
                  <c:v>          RU</c:v>
                </c:pt>
                <c:pt idx="4">
                  <c:v>            UA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90</c:v>
                </c:pt>
                <c:pt idx="1">
                  <c:v>52</c:v>
                </c:pt>
                <c:pt idx="2">
                  <c:v>0</c:v>
                </c:pt>
                <c:pt idx="3">
                  <c:v>387</c:v>
                </c:pt>
                <c:pt idx="4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принято в 2020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9896915059530604E-2"/>
                  <c:y val="-3.7283244831819544E-2"/>
                </c:manualLayout>
              </c:layout>
              <c:tx>
                <c:rich>
                  <a:bodyPr/>
                  <a:lstStyle/>
                  <a:p>
                    <a:r>
                      <a:rPr lang="ru-RU" b="1" i="0" dirty="0" smtClean="0">
                        <a:latin typeface="+mn-lt"/>
                      </a:rPr>
                      <a:t>27</a:t>
                    </a:r>
                    <a:endParaRPr lang="en-US" b="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2003968441506819E-2"/>
                  <c:y val="-2.6150049997697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6388890082316118E-3"/>
                  <c:y val="-1.4263663635107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6404770055916923E-2"/>
                  <c:y val="-1.9941222676795045E-2"/>
                </c:manualLayout>
              </c:layout>
              <c:tx>
                <c:rich>
                  <a:bodyPr/>
                  <a:lstStyle/>
                  <a:p>
                    <a:r>
                      <a:rPr lang="en-US" b="1" i="0" u="none" dirty="0"/>
                      <a:t>88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0912698583188017E-2"/>
                  <c:y val="-1.9018218180143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          BY</c:v>
                </c:pt>
                <c:pt idx="1">
                  <c:v>          KZ</c:v>
                </c:pt>
                <c:pt idx="2">
                  <c:v>          KG</c:v>
                </c:pt>
                <c:pt idx="3">
                  <c:v>          RU</c:v>
                </c:pt>
                <c:pt idx="4">
                  <c:v>            UA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27</c:v>
                </c:pt>
                <c:pt idx="1">
                  <c:v>3</c:v>
                </c:pt>
                <c:pt idx="2">
                  <c:v>0</c:v>
                </c:pt>
                <c:pt idx="3">
                  <c:v>88</c:v>
                </c:pt>
                <c:pt idx="4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8214287248692151E-3"/>
                  <c:y val="-3.3281881815251491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112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0912698583188017E-2"/>
                  <c:y val="-2.852732727021556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0912612656427519E-2"/>
                  <c:y val="-4.0413900819992188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0912698583188017E-2"/>
                  <c:y val="-3.5659159087769454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465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4186508158144422E-2"/>
                  <c:y val="-3.8036436360287418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          BY</c:v>
                </c:pt>
                <c:pt idx="1">
                  <c:v>          KZ</c:v>
                </c:pt>
                <c:pt idx="2">
                  <c:v>          KG</c:v>
                </c:pt>
                <c:pt idx="3">
                  <c:v>          RU</c:v>
                </c:pt>
                <c:pt idx="4">
                  <c:v>            UA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1"/>
        <c:gapDepth val="31"/>
        <c:shape val="box"/>
        <c:axId val="171857024"/>
        <c:axId val="171858944"/>
        <c:axId val="0"/>
      </c:bar3DChart>
      <c:catAx>
        <c:axId val="1718570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lnSpc>
                    <a:spcPts val="120"/>
                  </a:lnSpc>
                  <a:defRPr lang="ru-RU" sz="24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ru-RU" sz="20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rPr>
                  <a:t>Государства-разработчики</a:t>
                </a:r>
              </a:p>
            </c:rich>
          </c:tx>
          <c:layout>
            <c:manualLayout>
              <c:xMode val="edge"/>
              <c:yMode val="edge"/>
              <c:x val="0.34753195066302989"/>
              <c:y val="0.969651362147666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1858944"/>
        <c:crosses val="autoZero"/>
        <c:auto val="1"/>
        <c:lblAlgn val="ctr"/>
        <c:lblOffset val="100"/>
        <c:noMultiLvlLbl val="0"/>
      </c:catAx>
      <c:valAx>
        <c:axId val="171858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ru-RU" sz="20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ru-RU" sz="20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rPr>
                  <a:t>Количество тем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1857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4022264311058992E-2"/>
          <c:y val="9.8193531334947889E-2"/>
          <c:w val="0.90052138639734702"/>
          <c:h val="0.730495563102110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принятые в целом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Lbls>
            <c:dLbl>
              <c:idx val="0"/>
              <c:layout>
                <c:manualLayout>
                  <c:x val="2.2403473306705758E-2"/>
                  <c:y val="-2.963225568708989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117 </a:t>
                    </a:r>
                    <a:r>
                      <a:rPr lang="ru-RU" b="0" dirty="0" smtClean="0"/>
                      <a:t>(8с)</a:t>
                    </a:r>
                    <a:endParaRPr lang="ru-RU" b="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4563292857893438E-3"/>
                  <c:y val="-2.04583889923470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0912698583188017E-2"/>
                  <c:y val="-1.66409409076257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5046116199296892E-2"/>
                  <c:y val="-1.265598232949697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</a:t>
                    </a:r>
                    <a:r>
                      <a:rPr lang="en-US" dirty="0" smtClean="0"/>
                      <a:t>75</a:t>
                    </a:r>
                    <a:r>
                      <a:rPr lang="ru-RU" b="0" i="1" dirty="0" smtClean="0"/>
                      <a:t>+8с</a:t>
                    </a:r>
                    <a:endParaRPr lang="ru-RU" b="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09523829982562E-2"/>
                  <c:y val="-2.13954954526615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          BY</c:v>
                </c:pt>
                <c:pt idx="1">
                  <c:v>          KZ</c:v>
                </c:pt>
                <c:pt idx="2">
                  <c:v>          KG</c:v>
                </c:pt>
                <c:pt idx="3">
                  <c:v>          RU</c:v>
                </c:pt>
                <c:pt idx="4">
                  <c:v>            UA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117</c:v>
                </c:pt>
                <c:pt idx="1">
                  <c:v>55</c:v>
                </c:pt>
                <c:pt idx="2">
                  <c:v>0</c:v>
                </c:pt>
                <c:pt idx="3">
                  <c:v>475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принятые не в программе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6842176758062193E-2"/>
                  <c:y val="-2.85273632062917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003968441506819E-2"/>
                  <c:y val="-2.6150049997697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6388890082316118E-3"/>
                  <c:y val="-1.4263663635107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9.8214287248691353E-3"/>
                  <c:y val="-1.42636636351078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0912698583188017E-2"/>
                  <c:y val="-1.9018218180143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          BY</c:v>
                </c:pt>
                <c:pt idx="1">
                  <c:v>          KZ</c:v>
                </c:pt>
                <c:pt idx="2">
                  <c:v>          KG</c:v>
                </c:pt>
                <c:pt idx="3">
                  <c:v>          RU</c:v>
                </c:pt>
                <c:pt idx="4">
                  <c:v>            UA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23</c:v>
                </c:pt>
                <c:pt idx="1">
                  <c:v>24</c:v>
                </c:pt>
                <c:pt idx="2">
                  <c:v>0</c:v>
                </c:pt>
                <c:pt idx="3">
                  <c:v>83</c:v>
                </c:pt>
                <c:pt idx="4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8214287248692151E-3"/>
                  <c:y val="-3.3281881815251491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112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0912698583188017E-2"/>
                  <c:y val="-2.852732727021556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0912612656427519E-2"/>
                  <c:y val="-4.0413900819992188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0912698583188017E-2"/>
                  <c:y val="-3.5659159087769454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465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4186508158144422E-2"/>
                  <c:y val="-3.8036436360287418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          BY</c:v>
                </c:pt>
                <c:pt idx="1">
                  <c:v>          KZ</c:v>
                </c:pt>
                <c:pt idx="2">
                  <c:v>          KG</c:v>
                </c:pt>
                <c:pt idx="3">
                  <c:v>          RU</c:v>
                </c:pt>
                <c:pt idx="4">
                  <c:v>            UA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1"/>
        <c:gapDepth val="31"/>
        <c:shape val="box"/>
        <c:axId val="188937344"/>
        <c:axId val="188939264"/>
        <c:axId val="0"/>
      </c:bar3DChart>
      <c:catAx>
        <c:axId val="1889373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lnSpc>
                    <a:spcPts val="120"/>
                  </a:lnSpc>
                  <a:defRPr lang="ru-RU" sz="24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ru-RU" sz="20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rPr>
                  <a:t>Государства разработчики</a:t>
                </a:r>
              </a:p>
            </c:rich>
          </c:tx>
          <c:layout>
            <c:manualLayout>
              <c:xMode val="edge"/>
              <c:yMode val="edge"/>
              <c:x val="0.35188922956555579"/>
              <c:y val="0.9783448051221647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8939264"/>
        <c:crosses val="autoZero"/>
        <c:auto val="1"/>
        <c:lblAlgn val="ctr"/>
        <c:lblOffset val="100"/>
        <c:noMultiLvlLbl val="0"/>
      </c:catAx>
      <c:valAx>
        <c:axId val="188939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ru-RU" sz="20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ru-RU" sz="20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rPr>
                  <a:t>Количество тем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8937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accent6"/>
              </a:solidFill>
            </c:spPr>
          </c:dPt>
          <c:dLbls>
            <c:dLbl>
              <c:idx val="0"/>
              <c:layout>
                <c:manualLayout>
                  <c:x val="0.11287095154914159"/>
                  <c:y val="7.7140285987809004E-2"/>
                </c:manualLayout>
              </c:layout>
              <c:tx>
                <c:rich>
                  <a:bodyPr/>
                  <a:lstStyle/>
                  <a:p>
                    <a:r>
                      <a:rPr lang="en-US" sz="2500" b="1" dirty="0" smtClean="0"/>
                      <a:t>135 </a:t>
                    </a:r>
                    <a:r>
                      <a:rPr lang="en-US" sz="2500" b="1" dirty="0"/>
                      <a:t>21%</a:t>
                    </a:r>
                    <a:endParaRPr lang="en-US" sz="30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446159141103506"/>
                  <c:y val="-0.33663361338068032"/>
                </c:manualLayout>
              </c:layout>
              <c:tx>
                <c:rich>
                  <a:bodyPr/>
                  <a:lstStyle/>
                  <a:p>
                    <a:r>
                      <a:rPr lang="en-US" sz="2500" b="1" dirty="0" smtClean="0"/>
                      <a:t>517 </a:t>
                    </a:r>
                    <a:r>
                      <a:rPr lang="en-US" sz="2500" b="1" dirty="0"/>
                      <a:t>79%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5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Принятые документы исключенные АИС МГС из ПМС 2019-2021
</c:v>
                </c:pt>
                <c:pt idx="1">
                  <c:v>Принятые документы из ПМС
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135</c:v>
                </c:pt>
                <c:pt idx="1">
                  <c:v>517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698902762699805E-2"/>
          <c:y val="0"/>
          <c:w val="0.45876740667833188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0.10106275895471339"/>
                  <c:y val="0.15222727185352597"/>
                </c:manualLayout>
              </c:layout>
              <c:tx>
                <c:rich>
                  <a:bodyPr/>
                  <a:lstStyle/>
                  <a:p>
                    <a:r>
                      <a:rPr lang="en-US" sz="3000" b="1" dirty="0" smtClean="0"/>
                      <a:t>517</a:t>
                    </a:r>
                  </a:p>
                  <a:p>
                    <a:r>
                      <a:rPr lang="en-US" sz="3000" b="1" dirty="0" smtClean="0"/>
                      <a:t> </a:t>
                    </a:r>
                    <a:r>
                      <a:rPr lang="en-US" sz="3000" b="1" dirty="0"/>
                      <a:t>23%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9.044923130377451E-2"/>
                  <c:y val="-0.3309015120097093"/>
                </c:manualLayout>
              </c:layout>
              <c:tx>
                <c:rich>
                  <a:bodyPr/>
                  <a:lstStyle/>
                  <a:p>
                    <a:r>
                      <a:rPr lang="en-US" sz="3000" b="1" dirty="0" smtClean="0"/>
                      <a:t>1731</a:t>
                    </a:r>
                  </a:p>
                  <a:p>
                    <a:r>
                      <a:rPr lang="en-US" sz="3000" b="1" dirty="0" smtClean="0"/>
                      <a:t> </a:t>
                    </a:r>
                    <a:r>
                      <a:rPr lang="en-US" sz="3000" b="1" dirty="0"/>
                      <a:t>77%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3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Принятые темы                (включенные в ПМС 2019-2021)</c:v>
                </c:pt>
                <c:pt idx="1">
                  <c:v>Темы ПМС 2019-2021 находящиеся  в разработке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517</c:v>
                </c:pt>
                <c:pt idx="1">
                  <c:v>1731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49031304450910546"/>
          <c:y val="0.30898573408576252"/>
          <c:w val="0.4893145608799116"/>
          <c:h val="0.63139977061235364"/>
        </c:manualLayout>
      </c:layout>
      <c:overlay val="0"/>
      <c:txPr>
        <a:bodyPr/>
        <a:lstStyle/>
        <a:p>
          <a:pPr>
            <a:lnSpc>
              <a:spcPts val="2900"/>
            </a:lnSpc>
            <a:defRPr sz="2800" b="1">
              <a:effectLst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4022264311058992E-2"/>
          <c:y val="9.8193531334947889E-2"/>
          <c:w val="0.90052138639734702"/>
          <c:h val="0.730495563102110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темы в программе ПМС 2019-2021 по странам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Lbls>
            <c:dLbl>
              <c:idx val="0"/>
              <c:layout>
                <c:manualLayout>
                  <c:x val="6.5476191499128098E-3"/>
                  <c:y val="-2.6150049997697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4563292857893438E-3"/>
                  <c:y val="-2.04583889923470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0912698583188017E-2"/>
                  <c:y val="-1.66409409076257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7.8689373974545323E-3"/>
                  <c:y val="-1.26559823294969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309523829982562E-2"/>
                  <c:y val="-2.13954954526615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          BY</c:v>
                </c:pt>
                <c:pt idx="1">
                  <c:v>          KZ</c:v>
                </c:pt>
                <c:pt idx="2">
                  <c:v>          KG</c:v>
                </c:pt>
                <c:pt idx="3">
                  <c:v>          RU</c:v>
                </c:pt>
                <c:pt idx="4">
                  <c:v>            UA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367</c:v>
                </c:pt>
                <c:pt idx="1">
                  <c:v>204</c:v>
                </c:pt>
                <c:pt idx="2">
                  <c:v>15</c:v>
                </c:pt>
                <c:pt idx="3">
                  <c:v>1658</c:v>
                </c:pt>
                <c:pt idx="4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принятые док ПМС 2019-2021 по странам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3.3181942943406581E-2"/>
                  <c:y val="-2.852728509818881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94 </a:t>
                    </a:r>
                    <a:r>
                      <a:rPr lang="ru-RU" b="0" i="1" dirty="0" smtClean="0"/>
                      <a:t>(8с)</a:t>
                    </a:r>
                    <a:endParaRPr lang="ru-RU" b="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2003968441506819E-2"/>
                  <c:y val="-2.6150049997697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6388890082316118E-3"/>
                  <c:y val="-1.4263663635107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3.8143859468546822E-2"/>
                  <c:y val="-1.702260962657923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r>
                      <a:rPr lang="en-US" dirty="0" smtClean="0"/>
                      <a:t>92</a:t>
                    </a:r>
                    <a:r>
                      <a:rPr lang="ru-RU" b="0" i="1" dirty="0" smtClean="0"/>
                      <a:t>+8с</a:t>
                    </a:r>
                    <a:endParaRPr lang="ru-RU" b="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0912698583188017E-2"/>
                  <c:y val="-1.9018218180143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          BY</c:v>
                </c:pt>
                <c:pt idx="1">
                  <c:v>          KZ</c:v>
                </c:pt>
                <c:pt idx="2">
                  <c:v>          KG</c:v>
                </c:pt>
                <c:pt idx="3">
                  <c:v>          RU</c:v>
                </c:pt>
                <c:pt idx="4">
                  <c:v>            UA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94</c:v>
                </c:pt>
                <c:pt idx="1">
                  <c:v>31</c:v>
                </c:pt>
                <c:pt idx="2">
                  <c:v>0</c:v>
                </c:pt>
                <c:pt idx="3">
                  <c:v>392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8214287248692151E-3"/>
                  <c:y val="-3.3281881815251491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112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0912698583188017E-2"/>
                  <c:y val="-2.852732727021556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0912612656427519E-2"/>
                  <c:y val="-4.0413900819992188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0912698583188017E-2"/>
                  <c:y val="-3.5659159087769454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465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4186508158144422E-2"/>
                  <c:y val="-3.8036436360287418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          BY</c:v>
                </c:pt>
                <c:pt idx="1">
                  <c:v>          KZ</c:v>
                </c:pt>
                <c:pt idx="2">
                  <c:v>          KG</c:v>
                </c:pt>
                <c:pt idx="3">
                  <c:v>          RU</c:v>
                </c:pt>
                <c:pt idx="4">
                  <c:v>            UA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1"/>
        <c:gapDepth val="31"/>
        <c:shape val="box"/>
        <c:axId val="190198144"/>
        <c:axId val="190200064"/>
        <c:axId val="0"/>
      </c:bar3DChart>
      <c:catAx>
        <c:axId val="1901981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lnSpc>
                    <a:spcPts val="120"/>
                  </a:lnSpc>
                  <a:defRPr lang="ru-RU" sz="24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ru-RU" sz="20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rPr>
                  <a:t>Государства-разработчики</a:t>
                </a:r>
              </a:p>
            </c:rich>
          </c:tx>
          <c:layout>
            <c:manualLayout>
              <c:xMode val="edge"/>
              <c:yMode val="edge"/>
              <c:x val="0.34753195066302989"/>
              <c:y val="0.969651362147666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0200064"/>
        <c:crosses val="autoZero"/>
        <c:auto val="1"/>
        <c:lblAlgn val="ctr"/>
        <c:lblOffset val="100"/>
        <c:noMultiLvlLbl val="0"/>
      </c:catAx>
      <c:valAx>
        <c:axId val="190200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ru-RU" sz="20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ru-RU" sz="2000" b="1" i="0" u="none" strike="noStrike" kern="1200" baseline="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rPr>
                  <a:t>Количество тем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0198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image" Target="../media/image7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drawing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image" Target="../media/image7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drawing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image" Target="../media/image7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drawing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image" Target="../media/image7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drawing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image" Target="../media/image7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drawing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image" Target="../media/image7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0.14643</cdr:x>
      <cdr:y>0.35898</cdr:y>
    </cdr:from>
    <cdr:to>
      <cdr:x>0.18393</cdr:x>
      <cdr:y>0.43873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704109" y="1917766"/>
          <a:ext cx="436418" cy="426027"/>
        </a:xfrm>
        <a:prstGeom xmlns:a="http://schemas.openxmlformats.org/drawingml/2006/main" prst="rect">
          <a:avLst/>
        </a:prstGeom>
        <a:solidFill xmlns:a="http://schemas.openxmlformats.org/drawingml/2006/main">
          <a:schemeClr val="tx2">
            <a:lumMod val="40000"/>
            <a:lumOff val="6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0.14663</cdr:x>
      <cdr:y>0.84245</cdr:y>
    </cdr:from>
    <cdr:to>
      <cdr:x>0.20035</cdr:x>
      <cdr:y>0.91053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1706430" y="4500584"/>
          <a:ext cx="625233" cy="363682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0.31329</cdr:x>
      <cdr:y>0.84807</cdr:y>
    </cdr:from>
    <cdr:to>
      <cdr:x>0.36702</cdr:x>
      <cdr:y>0.91615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646054" y="4530601"/>
          <a:ext cx="625233" cy="363682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0.48026</cdr:x>
      <cdr:y>0.84418</cdr:y>
    </cdr:from>
    <cdr:to>
      <cdr:x>0.53398</cdr:x>
      <cdr:y>0.91226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5589155" y="4509821"/>
          <a:ext cx="625233" cy="363682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0.64812</cdr:x>
      <cdr:y>0.84224</cdr:y>
    </cdr:from>
    <cdr:to>
      <cdr:x>0.70184</cdr:x>
      <cdr:y>0.91031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7542646" y="4499430"/>
          <a:ext cx="625233" cy="363682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0.81062</cdr:x>
      <cdr:y>0.84418</cdr:y>
    </cdr:from>
    <cdr:to>
      <cdr:x>0.86434</cdr:x>
      <cdr:y>0.91226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9433791" y="4509820"/>
          <a:ext cx="625233" cy="363682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0.15982</cdr:x>
      <cdr:y>0.19909</cdr:y>
    </cdr:from>
    <cdr:to>
      <cdr:x>0.18214</cdr:x>
      <cdr:y>0.24189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859973" y="1063605"/>
          <a:ext cx="259738" cy="228638"/>
        </a:xfrm>
        <a:prstGeom xmlns:a="http://schemas.openxmlformats.org/drawingml/2006/main" prst="rect">
          <a:avLst/>
        </a:prstGeom>
        <a:solidFill xmlns:a="http://schemas.openxmlformats.org/drawingml/2006/main">
          <a:schemeClr val="tx2">
            <a:lumMod val="40000"/>
            <a:lumOff val="6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0.14663</cdr:x>
      <cdr:y>0.84245</cdr:y>
    </cdr:from>
    <cdr:to>
      <cdr:x>0.20035</cdr:x>
      <cdr:y>0.91053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1706430" y="4500584"/>
          <a:ext cx="625233" cy="363682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0.31329</cdr:x>
      <cdr:y>0.84807</cdr:y>
    </cdr:from>
    <cdr:to>
      <cdr:x>0.36702</cdr:x>
      <cdr:y>0.91615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646054" y="4530601"/>
          <a:ext cx="625233" cy="363682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0.48026</cdr:x>
      <cdr:y>0.84418</cdr:y>
    </cdr:from>
    <cdr:to>
      <cdr:x>0.53398</cdr:x>
      <cdr:y>0.91226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5589155" y="4509821"/>
          <a:ext cx="625233" cy="363682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0.65348</cdr:x>
      <cdr:y>0.84224</cdr:y>
    </cdr:from>
    <cdr:to>
      <cdr:x>0.7072</cdr:x>
      <cdr:y>0.91031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7605049" y="4499453"/>
          <a:ext cx="625183" cy="363647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0.82223</cdr:x>
      <cdr:y>0.84613</cdr:y>
    </cdr:from>
    <cdr:to>
      <cdr:x>0.87595</cdr:x>
      <cdr:y>0.9142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9568929" y="4520208"/>
          <a:ext cx="625184" cy="363700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0.15982</cdr:x>
      <cdr:y>0.31561</cdr:y>
    </cdr:from>
    <cdr:to>
      <cdr:x>0.18214</cdr:x>
      <cdr:y>0.36035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1860008" y="1686069"/>
          <a:ext cx="259739" cy="238990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0.14663</cdr:x>
      <cdr:y>0.84245</cdr:y>
    </cdr:from>
    <cdr:to>
      <cdr:x>0.20035</cdr:x>
      <cdr:y>0.91053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1706430" y="4500584"/>
          <a:ext cx="625233" cy="363682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0.31329</cdr:x>
      <cdr:y>0.84807</cdr:y>
    </cdr:from>
    <cdr:to>
      <cdr:x>0.36702</cdr:x>
      <cdr:y>0.91615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646054" y="4530601"/>
          <a:ext cx="625233" cy="363682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0.48026</cdr:x>
      <cdr:y>0.84418</cdr:y>
    </cdr:from>
    <cdr:to>
      <cdr:x>0.53398</cdr:x>
      <cdr:y>0.91226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5589155" y="4509821"/>
          <a:ext cx="625233" cy="363682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0.65348</cdr:x>
      <cdr:y>0.84224</cdr:y>
    </cdr:from>
    <cdr:to>
      <cdr:x>0.7072</cdr:x>
      <cdr:y>0.91031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7605049" y="4499453"/>
          <a:ext cx="625183" cy="363647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0.82223</cdr:x>
      <cdr:y>0.84613</cdr:y>
    </cdr:from>
    <cdr:to>
      <cdr:x>0.87595</cdr:x>
      <cdr:y>0.9142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9568929" y="4520208"/>
          <a:ext cx="625184" cy="363700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0.17134</cdr:x>
      <cdr:y>0.0696</cdr:y>
    </cdr:from>
    <cdr:to>
      <cdr:x>0.60595</cdr:x>
      <cdr:y>0.1889</cdr:y>
    </cdr:to>
    <cdr:sp macro="" textlink="">
      <cdr:nvSpPr>
        <cdr:cNvPr id="9" name="Прямоугольник 8"/>
        <cdr:cNvSpPr/>
      </cdr:nvSpPr>
      <cdr:spPr>
        <a:xfrm xmlns:a="http://schemas.openxmlformats.org/drawingml/2006/main">
          <a:off x="1801730" y="302844"/>
          <a:ext cx="4570223" cy="5191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lnSpc>
              <a:spcPts val="1600"/>
            </a:lnSpc>
            <a:defRPr lang="ru-RU" sz="2400" b="1" i="0" u="none" strike="noStrike" kern="1200" baseline="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defRPr>
          </a:pPr>
          <a:r>
            <a:rPr lang="ru-RU" sz="2000" dirty="0" smtClean="0"/>
            <a:t>Принято документов по странам-разработчикам в 2019 г</a:t>
          </a:r>
          <a:endParaRPr lang="ru-RU" sz="2000" dirty="0"/>
        </a:p>
      </cdr:txBody>
    </cdr:sp>
  </cdr:relSizeAnchor>
  <cdr:relSizeAnchor xmlns:cdr="http://schemas.openxmlformats.org/drawingml/2006/chartDrawing">
    <cdr:from>
      <cdr:x>0.14637</cdr:x>
      <cdr:y>0.09645</cdr:y>
    </cdr:from>
    <cdr:to>
      <cdr:x>0.1691</cdr:x>
      <cdr:y>0.14853</cdr:y>
    </cdr:to>
    <cdr:sp macro="" textlink="">
      <cdr:nvSpPr>
        <cdr:cNvPr id="10" name="Прямоугольник 9"/>
        <cdr:cNvSpPr/>
      </cdr:nvSpPr>
      <cdr:spPr>
        <a:xfrm xmlns:a="http://schemas.openxmlformats.org/drawingml/2006/main">
          <a:off x="1539211" y="419679"/>
          <a:ext cx="238981" cy="226635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>
            <a:lumMod val="75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>
            <a:solidFill>
              <a:schemeClr val="accent2">
                <a:lumMod val="75000"/>
              </a:schemeClr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0.14663</cdr:x>
      <cdr:y>0.84245</cdr:y>
    </cdr:from>
    <cdr:to>
      <cdr:x>0.20035</cdr:x>
      <cdr:y>0.91053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1706430" y="4500584"/>
          <a:ext cx="625233" cy="363682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0.31329</cdr:x>
      <cdr:y>0.84807</cdr:y>
    </cdr:from>
    <cdr:to>
      <cdr:x>0.36702</cdr:x>
      <cdr:y>0.91615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646054" y="4530601"/>
          <a:ext cx="625233" cy="363682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0.48026</cdr:x>
      <cdr:y>0.84418</cdr:y>
    </cdr:from>
    <cdr:to>
      <cdr:x>0.53398</cdr:x>
      <cdr:y>0.91226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5589155" y="4509821"/>
          <a:ext cx="625233" cy="363682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0.65348</cdr:x>
      <cdr:y>0.84224</cdr:y>
    </cdr:from>
    <cdr:to>
      <cdr:x>0.7072</cdr:x>
      <cdr:y>0.91031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7605049" y="4499453"/>
          <a:ext cx="625183" cy="363647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0.82223</cdr:x>
      <cdr:y>0.84613</cdr:y>
    </cdr:from>
    <cdr:to>
      <cdr:x>0.87595</cdr:x>
      <cdr:y>0.9142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9568929" y="4520208"/>
          <a:ext cx="625184" cy="363700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0.14663</cdr:x>
      <cdr:y>0.84245</cdr:y>
    </cdr:from>
    <cdr:to>
      <cdr:x>0.20035</cdr:x>
      <cdr:y>0.91053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1706430" y="4500584"/>
          <a:ext cx="625233" cy="363682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0.31329</cdr:x>
      <cdr:y>0.84807</cdr:y>
    </cdr:from>
    <cdr:to>
      <cdr:x>0.36702</cdr:x>
      <cdr:y>0.91615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646054" y="4530601"/>
          <a:ext cx="625233" cy="363682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0.48026</cdr:x>
      <cdr:y>0.84418</cdr:y>
    </cdr:from>
    <cdr:to>
      <cdr:x>0.53398</cdr:x>
      <cdr:y>0.91226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5589155" y="4509821"/>
          <a:ext cx="625233" cy="363682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0.65348</cdr:x>
      <cdr:y>0.84224</cdr:y>
    </cdr:from>
    <cdr:to>
      <cdr:x>0.7072</cdr:x>
      <cdr:y>0.91031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7605049" y="4499453"/>
          <a:ext cx="625183" cy="363647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0.82223</cdr:x>
      <cdr:y>0.84613</cdr:y>
    </cdr:from>
    <cdr:to>
      <cdr:x>0.87595</cdr:x>
      <cdr:y>0.9142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9568929" y="4520208"/>
          <a:ext cx="625184" cy="363700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0.11513</cdr:x>
      <cdr:y>0.84354</cdr:y>
    </cdr:from>
    <cdr:to>
      <cdr:x>0.16885</cdr:x>
      <cdr:y>0.91162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1342255" y="3882960"/>
          <a:ext cx="626300" cy="313384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0.26338</cdr:x>
      <cdr:y>0.84356</cdr:y>
    </cdr:from>
    <cdr:to>
      <cdr:x>0.31711</cdr:x>
      <cdr:y>0.91164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070632" y="3883031"/>
          <a:ext cx="626416" cy="313384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0.40361</cdr:x>
      <cdr:y>0.84418</cdr:y>
    </cdr:from>
    <cdr:to>
      <cdr:x>0.45733</cdr:x>
      <cdr:y>0.91226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4705541" y="3885906"/>
          <a:ext cx="626300" cy="313384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0.54475</cdr:x>
      <cdr:y>0.84901</cdr:y>
    </cdr:from>
    <cdr:to>
      <cdr:x>0.59847</cdr:x>
      <cdr:y>0.91708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6350972" y="3908149"/>
          <a:ext cx="626300" cy="313338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0.68678</cdr:x>
      <cdr:y>0.85064</cdr:y>
    </cdr:from>
    <cdr:to>
      <cdr:x>0.7405</cdr:x>
      <cdr:y>0.91871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8006905" y="3915664"/>
          <a:ext cx="626300" cy="313338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249" cy="494981"/>
          </a:xfrm>
          <a:prstGeom prst="rect">
            <a:avLst/>
          </a:prstGeom>
        </p:spPr>
        <p:txBody>
          <a:bodyPr vert="horz" lIns="91367" tIns="45683" rIns="91367" bIns="4568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928" y="0"/>
            <a:ext cx="2918249" cy="494981"/>
          </a:xfrm>
          <a:prstGeom prst="rect">
            <a:avLst/>
          </a:prstGeom>
        </p:spPr>
        <p:txBody>
          <a:bodyPr vert="horz" lIns="91367" tIns="45683" rIns="91367" bIns="45683" rtlCol="0"/>
          <a:lstStyle>
            <a:lvl1pPr algn="r">
              <a:defRPr sz="1200"/>
            </a:lvl1pPr>
          </a:lstStyle>
          <a:p>
            <a:fld id="{AEC2BB5C-C6B2-4BCE-B336-2E343041FE0B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332"/>
            <a:ext cx="2918249" cy="494981"/>
          </a:xfrm>
          <a:prstGeom prst="rect">
            <a:avLst/>
          </a:prstGeom>
        </p:spPr>
        <p:txBody>
          <a:bodyPr vert="horz" lIns="91367" tIns="45683" rIns="91367" bIns="4568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928" y="9371332"/>
            <a:ext cx="2918249" cy="494981"/>
          </a:xfrm>
          <a:prstGeom prst="rect">
            <a:avLst/>
          </a:prstGeom>
        </p:spPr>
        <p:txBody>
          <a:bodyPr vert="horz" lIns="91367" tIns="45683" rIns="91367" bIns="45683" rtlCol="0" anchor="b"/>
          <a:lstStyle>
            <a:lvl1pPr algn="r">
              <a:defRPr sz="1200"/>
            </a:lvl1pPr>
          </a:lstStyle>
          <a:p>
            <a:fld id="{418B7FAF-FBBF-4C49-BBB3-D24810E17A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0094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0" cy="495029"/>
          </a:xfrm>
          <a:prstGeom prst="rect">
            <a:avLst/>
          </a:prstGeom>
        </p:spPr>
        <p:txBody>
          <a:bodyPr vert="horz" lIns="91367" tIns="45683" rIns="91367" bIns="4568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5029"/>
          </a:xfrm>
          <a:prstGeom prst="rect">
            <a:avLst/>
          </a:prstGeom>
        </p:spPr>
        <p:txBody>
          <a:bodyPr vert="horz" lIns="91367" tIns="45683" rIns="91367" bIns="45683" rtlCol="0"/>
          <a:lstStyle>
            <a:lvl1pPr algn="r">
              <a:defRPr sz="1200"/>
            </a:lvl1pPr>
          </a:lstStyle>
          <a:p>
            <a:fld id="{4E79547B-FC3B-4DE2-B220-E4CA175769F0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67" tIns="45683" rIns="91367" bIns="4568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367" tIns="45683" rIns="91367" bIns="4568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0" cy="495028"/>
          </a:xfrm>
          <a:prstGeom prst="rect">
            <a:avLst/>
          </a:prstGeom>
        </p:spPr>
        <p:txBody>
          <a:bodyPr vert="horz" lIns="91367" tIns="45683" rIns="91367" bIns="4568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4" y="9371286"/>
            <a:ext cx="2918830" cy="495028"/>
          </a:xfrm>
          <a:prstGeom prst="rect">
            <a:avLst/>
          </a:prstGeom>
        </p:spPr>
        <p:txBody>
          <a:bodyPr vert="horz" lIns="91367" tIns="45683" rIns="91367" bIns="45683" rtlCol="0" anchor="b"/>
          <a:lstStyle>
            <a:lvl1pPr algn="r">
              <a:defRPr sz="1200"/>
            </a:lvl1pPr>
          </a:lstStyle>
          <a:p>
            <a:fld id="{F1C40D86-D93D-4948-8406-B5D004F93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712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C9F-78E3-4152-9284-CABA90346D8E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047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54C9F-78E3-4152-9284-CABA90346D8E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047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395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055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34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3A65A-F9E1-4339-8D36-46539DF7570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825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8110C-80FC-4CB3-997A-FCEFD755E9B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915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7F96D-177A-4AAB-B63B-BBDF4B698BC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994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7F5AD-9A3C-4D23-9166-D63C4209918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960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D316-9F9A-44C7-B7E2-C441EF255F2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507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D618B-0904-40C4-BD4F-82192F04C5C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233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906F4-23E4-4A18-B9CA-3E164CCFBF2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3786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25CD9-8469-4143-8A82-B474E8DF807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572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1708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94116-4C3E-41F4-AE21-9E18BF2E5AD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1781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8FF3-5459-4E2F-B311-EE59460C128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0092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E9DDE-2A94-4290-8F7B-CB5BC82C6F8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0554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F559-2220-4834-86B9-D9485BDD05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E24B0-3854-4BDF-A369-8E2553C17D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8648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F559-2220-4834-86B9-D9485BDD05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E24B0-3854-4BDF-A369-8E2553C17D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6343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F559-2220-4834-86B9-D9485BDD05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E24B0-3854-4BDF-A369-8E2553C17D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751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F559-2220-4834-86B9-D9485BDD05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E24B0-3854-4BDF-A369-8E2553C17D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9174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F559-2220-4834-86B9-D9485BDD05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E24B0-3854-4BDF-A369-8E2553C17D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95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F559-2220-4834-86B9-D9485BDD05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E24B0-3854-4BDF-A369-8E2553C17D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6670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F559-2220-4834-86B9-D9485BDD05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E24B0-3854-4BDF-A369-8E2553C17D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675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5464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F559-2220-4834-86B9-D9485BDD05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E24B0-3854-4BDF-A369-8E2553C17D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0855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F559-2220-4834-86B9-D9485BDD05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E24B0-3854-4BDF-A369-8E2553C17D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968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F559-2220-4834-86B9-D9485BDD05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E24B0-3854-4BDF-A369-8E2553C17D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8809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6F559-2220-4834-86B9-D9485BDD05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E24B0-3854-4BDF-A369-8E2553C17D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932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342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45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411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215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724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558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1.wdp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1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84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1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846F5-CDED-4ABB-AD76-9E688EDE2C2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56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1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6F559-2220-4834-86B9-D9485BDD05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E24B0-3854-4BDF-A369-8E2553C17D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998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17.pn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8.jpg"/><Relationship Id="rId4" Type="http://schemas.openxmlformats.org/officeDocument/2006/relationships/image" Target="../media/image7.jpg"/><Relationship Id="rId9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596" y="1143567"/>
            <a:ext cx="12219737" cy="431166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68" y="5324591"/>
            <a:ext cx="12180864" cy="68676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-7142" y="0"/>
            <a:ext cx="12206283" cy="1396181"/>
          </a:xfrm>
          <a:prstGeom prst="rect">
            <a:avLst/>
          </a:prstGeom>
          <a:solidFill>
            <a:srgbClr val="040844"/>
          </a:solidFill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ru-RU" sz="24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МЕЖГОСУДАРСТВЕННЫЙ </a:t>
            </a:r>
            <a:r>
              <a:rPr lang="ru-RU" sz="2400" b="1" dirty="0">
                <a:solidFill>
                  <a:srgbClr val="FFFF00"/>
                </a:solidFill>
                <a:latin typeface="Arial Black" panose="020B0A04020102020204" pitchFamily="34" charset="0"/>
              </a:rPr>
              <a:t>СОВЕТ </a:t>
            </a:r>
            <a:endParaRPr lang="ru-RU" sz="2400" b="1" dirty="0" smtClean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ПО</a:t>
            </a:r>
            <a:r>
              <a:rPr lang="ru-RU" sz="2400" b="1" dirty="0">
                <a:solidFill>
                  <a:srgbClr val="FFFF00"/>
                </a:solidFill>
                <a:latin typeface="Arial Black" panose="020B0A04020102020204" pitchFamily="34" charset="0"/>
              </a:rPr>
              <a:t> СТАНДАРТИЗАЦИИ, </a:t>
            </a:r>
            <a:r>
              <a:rPr lang="ru-RU" sz="24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МЕТРОЛОГИИ </a:t>
            </a:r>
            <a:r>
              <a:rPr lang="ru-RU" sz="2400" b="1" dirty="0">
                <a:solidFill>
                  <a:srgbClr val="FFFF00"/>
                </a:solidFill>
                <a:latin typeface="Arial Black" panose="020B0A04020102020204" pitchFamily="34" charset="0"/>
              </a:rPr>
              <a:t>И СЕРТИФИКАЦИИ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252" y="910072"/>
            <a:ext cx="11908039" cy="507732"/>
          </a:xfrm>
          <a:prstGeom prst="rect">
            <a:avLst/>
          </a:prstGeom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0" y="6008357"/>
            <a:ext cx="12206283" cy="849643"/>
          </a:xfrm>
          <a:prstGeom prst="rect">
            <a:avLst/>
          </a:prstGeom>
          <a:solidFill>
            <a:srgbClr val="040844"/>
          </a:solidFill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spcBef>
                <a:spcPts val="1200"/>
              </a:spcBef>
            </a:pPr>
            <a:endParaRPr lang="ru-RU" sz="2400" b="1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FF"/>
              </a:clrFrom>
              <a:clrTo>
                <a:srgbClr val="0000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345" y="1527411"/>
            <a:ext cx="3704094" cy="3499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одзаголовок 3"/>
          <p:cNvSpPr txBox="1">
            <a:spLocks/>
          </p:cNvSpPr>
          <p:nvPr/>
        </p:nvSpPr>
        <p:spPr>
          <a:xfrm>
            <a:off x="5568" y="5785277"/>
            <a:ext cx="11908039" cy="702304"/>
          </a:xfrm>
          <a:prstGeom prst="rect">
            <a:avLst/>
          </a:prstGeom>
          <a:solidFill>
            <a:srgbClr val="1B5B77">
              <a:alpha val="0"/>
            </a:srgb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32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Программа работ по межгосударственной стандартизации 2019-2021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64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555" y="170323"/>
            <a:ext cx="10980450" cy="795435"/>
          </a:xfrm>
          <a:solidFill>
            <a:srgbClr val="4C628F"/>
          </a:solidFill>
        </p:spPr>
        <p:txBody>
          <a:bodyPr>
            <a:noAutofit/>
          </a:bodyPr>
          <a:lstStyle/>
          <a:p>
            <a:pPr algn="ctr"/>
            <a:r>
              <a:rPr lang="ru-RU" sz="2900" b="1" dirty="0" smtClean="0">
                <a:solidFill>
                  <a:schemeClr val="bg1"/>
                </a:solidFill>
                <a:latin typeface="+mn-lt"/>
              </a:rPr>
              <a:t>Принятые документы </a:t>
            </a:r>
            <a:r>
              <a:rPr lang="ru-RU" sz="2900" b="1" dirty="0">
                <a:solidFill>
                  <a:schemeClr val="bg1"/>
                </a:solidFill>
                <a:latin typeface="+mn-lt"/>
              </a:rPr>
              <a:t>по межгосударственной </a:t>
            </a:r>
            <a:r>
              <a:rPr lang="ru-RU" sz="2900" b="1" dirty="0" smtClean="0">
                <a:solidFill>
                  <a:schemeClr val="bg1"/>
                </a:solidFill>
                <a:latin typeface="+mn-lt"/>
              </a:rPr>
              <a:t>стандартизации </a:t>
            </a:r>
            <a:br>
              <a:rPr lang="ru-RU" sz="2900" b="1" dirty="0" smtClean="0">
                <a:solidFill>
                  <a:schemeClr val="bg1"/>
                </a:solidFill>
                <a:latin typeface="+mn-lt"/>
              </a:rPr>
            </a:br>
            <a:r>
              <a:rPr lang="ru-RU" sz="2900" b="1" dirty="0" smtClean="0">
                <a:solidFill>
                  <a:schemeClr val="bg1"/>
                </a:solidFill>
                <a:latin typeface="+mn-lt"/>
              </a:rPr>
              <a:t> с </a:t>
            </a:r>
            <a:r>
              <a:rPr lang="ru-RU" sz="2900" b="1" dirty="0">
                <a:solidFill>
                  <a:schemeClr val="bg1"/>
                </a:solidFill>
                <a:latin typeface="+mn-lt"/>
              </a:rPr>
              <a:t>01.01.2019 по </a:t>
            </a:r>
            <a:r>
              <a:rPr lang="ru-RU" sz="2900" b="1" dirty="0" smtClean="0">
                <a:solidFill>
                  <a:schemeClr val="bg1"/>
                </a:solidFill>
                <a:latin typeface="+mn-lt"/>
              </a:rPr>
              <a:t>2</a:t>
            </a:r>
            <a:r>
              <a:rPr lang="en-US" sz="2900" b="1" dirty="0" smtClean="0">
                <a:solidFill>
                  <a:schemeClr val="bg1"/>
                </a:solidFill>
                <a:latin typeface="+mn-lt"/>
              </a:rPr>
              <a:t>9</a:t>
            </a:r>
            <a:r>
              <a:rPr lang="ru-RU" sz="2900" b="1" dirty="0" smtClean="0">
                <a:solidFill>
                  <a:schemeClr val="bg1"/>
                </a:solidFill>
                <a:latin typeface="+mn-lt"/>
              </a:rPr>
              <a:t>.05.2020</a:t>
            </a:r>
            <a:endParaRPr lang="ru-RU" sz="29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5187" cy="80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270125" y="1775041"/>
            <a:ext cx="2554013" cy="923330"/>
          </a:xfrm>
          <a:prstGeom prst="rect">
            <a:avLst/>
          </a:prstGeom>
          <a:solidFill>
            <a:srgbClr val="2E75B6"/>
          </a:solidFill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6</a:t>
            </a:r>
            <a:r>
              <a:rPr lang="en-US" sz="5400" b="1" dirty="0" smtClean="0">
                <a:solidFill>
                  <a:schemeClr val="bg1"/>
                </a:solidFill>
              </a:rPr>
              <a:t>52</a:t>
            </a:r>
            <a:r>
              <a:rPr lang="ru-RU" sz="5400" b="1" dirty="0" smtClean="0">
                <a:solidFill>
                  <a:schemeClr val="bg1"/>
                </a:solidFill>
              </a:rPr>
              <a:t> тем</a:t>
            </a:r>
            <a:endParaRPr lang="ru-RU" sz="54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241085"/>
              </p:ext>
            </p:extLst>
          </p:nvPr>
        </p:nvGraphicFramePr>
        <p:xfrm>
          <a:off x="280888" y="1132954"/>
          <a:ext cx="8179940" cy="10529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13346"/>
                <a:gridCol w="1019504"/>
                <a:gridCol w="882869"/>
                <a:gridCol w="1019503"/>
                <a:gridCol w="882869"/>
                <a:gridCol w="861849"/>
              </a:tblGrid>
              <a:tr h="609599">
                <a:tc>
                  <a:txBody>
                    <a:bodyPr/>
                    <a:lstStyle/>
                    <a:p>
                      <a:pPr algn="ctr">
                        <a:lnSpc>
                          <a:spcPts val="21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ВСЕГО </a:t>
                      </a: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принято в 2019-2020 гг. </a:t>
                      </a:r>
                    </a:p>
                    <a:p>
                      <a:pPr algn="ctr">
                        <a:lnSpc>
                          <a:spcPts val="21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(на 2</a:t>
                      </a: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</a:t>
                      </a: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.05.2020)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BY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KZ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</a:rPr>
                        <a:t>RU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KG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UA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</a:tr>
              <a:tr h="443346"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652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2000" b="1" dirty="0">
                          <a:effectLst/>
                        </a:rPr>
                        <a:t>117 </a:t>
                      </a:r>
                      <a:r>
                        <a:rPr lang="en-US" sz="2000" b="0" dirty="0">
                          <a:effectLst/>
                        </a:rPr>
                        <a:t>(8c)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55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</a:rPr>
                        <a:t>475 </a:t>
                      </a:r>
                      <a:r>
                        <a:rPr lang="en-US" sz="2000" b="0" dirty="0" smtClean="0">
                          <a:effectLst/>
                        </a:rPr>
                        <a:t>+ 8c</a:t>
                      </a:r>
                      <a:endParaRPr lang="ru-RU" sz="2000" b="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</a:rPr>
                        <a:t>0</a:t>
                      </a:r>
                      <a:endParaRPr lang="ru-RU" sz="20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2000" b="1" dirty="0">
                          <a:effectLst/>
                        </a:rPr>
                        <a:t>5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18226" y="5322515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(8c)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533325" y="6345139"/>
            <a:ext cx="3564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с – совместная разработка темы</a:t>
            </a:r>
            <a:endParaRPr lang="ru-RU" sz="1600" i="1" dirty="0"/>
          </a:p>
        </p:txBody>
      </p:sp>
      <p:graphicFrame>
        <p:nvGraphicFramePr>
          <p:cNvPr id="12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2822016"/>
              </p:ext>
            </p:extLst>
          </p:nvPr>
        </p:nvGraphicFramePr>
        <p:xfrm>
          <a:off x="432593" y="2236651"/>
          <a:ext cx="1110776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3350527" y="3270764"/>
            <a:ext cx="3666213" cy="724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dirty="0"/>
              <a:t>Принято документов по странам-разработчикам </a:t>
            </a:r>
            <a:endParaRPr lang="ru-RU" sz="2000" dirty="0" smtClean="0"/>
          </a:p>
          <a:p>
            <a:pPr>
              <a:lnSpc>
                <a:spcPts val="1600"/>
              </a:lnSpc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dirty="0" smtClean="0"/>
              <a:t>в 2020 г (на 2</a:t>
            </a:r>
            <a:r>
              <a:rPr lang="en-US" sz="2000" dirty="0" smtClean="0"/>
              <a:t>9</a:t>
            </a:r>
            <a:r>
              <a:rPr lang="ru-RU" sz="2000" dirty="0" smtClean="0"/>
              <a:t>.05.2020)</a:t>
            </a:r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111538" y="3477242"/>
            <a:ext cx="238989" cy="24647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01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0376223"/>
              </p:ext>
            </p:extLst>
          </p:nvPr>
        </p:nvGraphicFramePr>
        <p:xfrm>
          <a:off x="-176645" y="1995055"/>
          <a:ext cx="9611590" cy="3647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0483" y="72736"/>
            <a:ext cx="10349346" cy="966355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>
              <a:lnSpc>
                <a:spcPts val="2200"/>
              </a:lnSpc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Исключение АИС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МГС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документов по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межгосударственной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стандартизации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из ПМС 2019-2021</a:t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(принятых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с 01.01.2019 по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2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9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.05.2020)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5964" y="2057400"/>
            <a:ext cx="238981" cy="22663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4865" y="2613628"/>
            <a:ext cx="244187" cy="24192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88475" y="1942654"/>
            <a:ext cx="4570223" cy="519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dirty="0" smtClean="0"/>
              <a:t>Всего принято документов</a:t>
            </a:r>
          </a:p>
          <a:p>
            <a:pPr>
              <a:lnSpc>
                <a:spcPts val="1600"/>
              </a:lnSpc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dirty="0" smtClean="0"/>
              <a:t> по странам-разработчикам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76844" y="2510509"/>
            <a:ext cx="36662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dirty="0" smtClean="0"/>
              <a:t>Принятые документы исключенные АИС МГС из   ПМС 2019-2021</a:t>
            </a:r>
            <a:endParaRPr lang="ru-RU" sz="2000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756083"/>
              </p:ext>
            </p:extLst>
          </p:nvPr>
        </p:nvGraphicFramePr>
        <p:xfrm>
          <a:off x="311723" y="1212016"/>
          <a:ext cx="4520045" cy="634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1268"/>
                <a:gridCol w="862446"/>
                <a:gridCol w="831273"/>
                <a:gridCol w="893618"/>
                <a:gridCol w="991440"/>
              </a:tblGrid>
              <a:tr h="257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BY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KZ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KG</a:t>
                      </a:r>
                      <a:endParaRPr lang="ru-RU" sz="2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</a:rPr>
                        <a:t>RU</a:t>
                      </a:r>
                      <a:endParaRPr lang="ru-RU" sz="2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UA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</a:tr>
              <a:tr h="329460"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20%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44%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20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17%</a:t>
                      </a:r>
                      <a:endParaRPr lang="ru-RU" sz="2000" b="1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509214110"/>
              </p:ext>
            </p:extLst>
          </p:nvPr>
        </p:nvGraphicFramePr>
        <p:xfrm>
          <a:off x="7988877" y="1718264"/>
          <a:ext cx="4201391" cy="3169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059882" y="1414051"/>
            <a:ext cx="39416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ВСЕГО принято: 6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52</a:t>
            </a:r>
            <a:endParaRPr lang="ru-RU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2898" y="5781678"/>
            <a:ext cx="11658602" cy="878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2200" b="1" dirty="0" smtClean="0">
                <a:solidFill>
                  <a:srgbClr val="FF0000"/>
                </a:solidFill>
              </a:rPr>
              <a:t>Причина исключения АИС МГС документов из ПМС 2019-2021:    </a:t>
            </a:r>
          </a:p>
          <a:p>
            <a:pPr algn="ctr">
              <a:lnSpc>
                <a:spcPts val="2000"/>
              </a:lnSpc>
            </a:pPr>
            <a:r>
              <a:rPr lang="ru-RU" sz="2100" b="1" u="sng" dirty="0" smtClean="0"/>
              <a:t>В карточках тем  </a:t>
            </a:r>
            <a:r>
              <a:rPr lang="ru-RU" sz="2100" b="1" u="sng" dirty="0"/>
              <a:t>предыдущей ПМС </a:t>
            </a:r>
            <a:r>
              <a:rPr lang="ru-RU" sz="2100" b="1" u="sng" dirty="0" smtClean="0"/>
              <a:t>2016-2018 (и ранее) </a:t>
            </a:r>
            <a:r>
              <a:rPr lang="ru-RU" sz="2100" b="1" u="sng" dirty="0"/>
              <a:t>в АИС МГС </a:t>
            </a:r>
            <a:r>
              <a:rPr lang="ru-RU" sz="2100" b="1" u="sng" dirty="0" smtClean="0"/>
              <a:t>не скорректированы плановые сроки разработки на </a:t>
            </a:r>
            <a:r>
              <a:rPr lang="ru-RU" sz="2100" b="1" u="sng" dirty="0"/>
              <a:t>любой из стадий </a:t>
            </a:r>
            <a:r>
              <a:rPr lang="ru-RU" sz="2100" b="1" u="sng" dirty="0" smtClean="0"/>
              <a:t> (не установлен 2019, 2020 или 2021 год)</a:t>
            </a:r>
            <a:endParaRPr lang="ru-RU" sz="2100" b="1" u="sng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266997" y="3288171"/>
            <a:ext cx="238989" cy="246473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505986" y="3224295"/>
            <a:ext cx="3666213" cy="519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dirty="0" smtClean="0"/>
              <a:t>Принятые документы </a:t>
            </a:r>
          </a:p>
          <a:p>
            <a:pPr>
              <a:lnSpc>
                <a:spcPts val="1600"/>
              </a:lnSpc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dirty="0" smtClean="0"/>
              <a:t>из ПМС 2019-2021</a:t>
            </a:r>
            <a:endParaRPr lang="ru-R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8992886" y="5371834"/>
            <a:ext cx="30086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/>
              <a:t>с</a:t>
            </a:r>
            <a:r>
              <a:rPr lang="ru-RU" sz="1400" i="1" dirty="0" smtClean="0"/>
              <a:t> – совместная разработка темы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211678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7028" y="178090"/>
            <a:ext cx="10515600" cy="798655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ts val="3100"/>
              </a:lnSpc>
            </a:pPr>
            <a:r>
              <a:rPr lang="ru-RU" sz="39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Выполнение ПМС 2019-2021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/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(с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01.01.2019 по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2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9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.05.2020)</a:t>
            </a:r>
            <a:endParaRPr lang="ru-RU" sz="2500" b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7956760"/>
              </p:ext>
            </p:extLst>
          </p:nvPr>
        </p:nvGraphicFramePr>
        <p:xfrm>
          <a:off x="536862" y="1392371"/>
          <a:ext cx="1123603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1584" y="1194944"/>
            <a:ext cx="5205844" cy="1125436"/>
          </a:xfrm>
          <a:prstGeom prst="rect">
            <a:avLst/>
          </a:prstGeom>
          <a:solidFill>
            <a:srgbClr val="2E75B6"/>
          </a:solidFill>
        </p:spPr>
        <p:txBody>
          <a:bodyPr wrap="square">
            <a:spAutoFit/>
          </a:bodyPr>
          <a:lstStyle/>
          <a:p>
            <a:pPr algn="ctr">
              <a:lnSpc>
                <a:spcPts val="4000"/>
              </a:lnSpc>
            </a:pPr>
            <a:r>
              <a:rPr lang="ru-RU" sz="4000" b="1" dirty="0" smtClean="0">
                <a:solidFill>
                  <a:schemeClr val="bg1"/>
                </a:solidFill>
              </a:rPr>
              <a:t>2248 темы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endParaRPr lang="ru-RU" sz="4000" b="1" dirty="0" smtClean="0">
              <a:solidFill>
                <a:schemeClr val="bg1"/>
              </a:solidFill>
            </a:endParaRPr>
          </a:p>
          <a:p>
            <a:pPr algn="ctr">
              <a:lnSpc>
                <a:spcPts val="4000"/>
              </a:lnSpc>
            </a:pPr>
            <a:r>
              <a:rPr lang="ru-RU" sz="4000" b="1" dirty="0" smtClean="0">
                <a:solidFill>
                  <a:schemeClr val="bg1"/>
                </a:solidFill>
              </a:rPr>
              <a:t>(ПМС 2019-2021)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59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0414280"/>
              </p:ext>
            </p:extLst>
          </p:nvPr>
        </p:nvGraphicFramePr>
        <p:xfrm>
          <a:off x="-207102" y="2078446"/>
          <a:ext cx="11658600" cy="4603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0483" y="124691"/>
            <a:ext cx="10349346" cy="966355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>
              <a:lnSpc>
                <a:spcPts val="3200"/>
              </a:lnSpc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Выполнение </a:t>
            </a:r>
            <a:r>
              <a:rPr lang="ru-RU" sz="30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ПМС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2019-2021 государствами-разработчиками</a:t>
            </a:r>
            <a:b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</a:b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с </a:t>
            </a:r>
            <a:r>
              <a:rPr lang="ru-RU" sz="30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01.01.2019 по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2</a:t>
            </a:r>
            <a:r>
              <a:rPr lang="en-US" sz="30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9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.05.2020  </a:t>
            </a:r>
            <a:endParaRPr lang="ru-RU" sz="3000" b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61907" y="1455279"/>
            <a:ext cx="238981" cy="22663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27366" y="1319645"/>
            <a:ext cx="4570223" cy="519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dirty="0" smtClean="0"/>
              <a:t>Темы ПМС 2019-2020 по странам-разработчикам</a:t>
            </a:r>
            <a:endParaRPr lang="ru-RU" sz="2000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379036"/>
              </p:ext>
            </p:extLst>
          </p:nvPr>
        </p:nvGraphicFramePr>
        <p:xfrm>
          <a:off x="461504" y="1671762"/>
          <a:ext cx="4068932" cy="634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5405"/>
                <a:gridCol w="779318"/>
                <a:gridCol w="748146"/>
                <a:gridCol w="859997"/>
                <a:gridCol w="896066"/>
              </a:tblGrid>
              <a:tr h="257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BY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KZ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KG</a:t>
                      </a:r>
                      <a:endParaRPr lang="ru-RU" sz="2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</a:rPr>
                        <a:t>RU</a:t>
                      </a:r>
                      <a:endParaRPr lang="ru-RU" sz="2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UA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</a:tr>
              <a:tr h="329460"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26%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15%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20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2000" b="1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8145994" y="1991760"/>
            <a:ext cx="238989" cy="24647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427023" y="1884290"/>
            <a:ext cx="36662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dirty="0" smtClean="0"/>
              <a:t>Принятые документы </a:t>
            </a:r>
          </a:p>
          <a:p>
            <a:pPr>
              <a:lnSpc>
                <a:spcPts val="1600"/>
              </a:lnSpc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dirty="0" smtClean="0"/>
              <a:t>из ПМС 2019-2021 по странам-разработчикам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8208818" y="6423952"/>
            <a:ext cx="3564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с – совместная разработка темы</a:t>
            </a:r>
            <a:endParaRPr lang="ru-RU" sz="1600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09008" y="2732001"/>
            <a:ext cx="3060944" cy="822276"/>
          </a:xfrm>
          <a:prstGeom prst="rect">
            <a:avLst/>
          </a:prstGeom>
          <a:solidFill>
            <a:srgbClr val="2E75B6"/>
          </a:solidFill>
        </p:spPr>
        <p:txBody>
          <a:bodyPr wrap="square">
            <a:spAutoFit/>
          </a:bodyPr>
          <a:lstStyle/>
          <a:p>
            <a:pPr algn="ctr">
              <a:lnSpc>
                <a:spcPts val="28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2248 темы</a:t>
            </a:r>
            <a:r>
              <a:rPr lang="en-US" sz="3000" b="1" dirty="0" smtClean="0">
                <a:solidFill>
                  <a:schemeClr val="bg1"/>
                </a:solidFill>
              </a:rPr>
              <a:t> </a:t>
            </a:r>
            <a:endParaRPr lang="ru-RU" sz="3000" b="1" dirty="0" smtClean="0">
              <a:solidFill>
                <a:schemeClr val="bg1"/>
              </a:solidFill>
            </a:endParaRPr>
          </a:p>
          <a:p>
            <a:pPr algn="ctr">
              <a:lnSpc>
                <a:spcPts val="28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(ПМС 2019-2021)</a:t>
            </a:r>
            <a:endParaRPr lang="ru-RU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0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4969102"/>
              </p:ext>
            </p:extLst>
          </p:nvPr>
        </p:nvGraphicFramePr>
        <p:xfrm>
          <a:off x="-270164" y="2057400"/>
          <a:ext cx="11658600" cy="4603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3064" y="280554"/>
            <a:ext cx="11003973" cy="78971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>
              <a:lnSpc>
                <a:spcPts val="2600"/>
              </a:lnSpc>
            </a:pPr>
            <a:r>
              <a:rPr lang="ru-RU" sz="27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Динамика </a:t>
            </a:r>
            <a:r>
              <a:rPr lang="ru-RU" sz="27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наполнения ПМС 2019-2021 и </a:t>
            </a:r>
            <a:r>
              <a:rPr lang="ru-RU" sz="27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принятия документов (включенных в программу)  государствами-разработчиками за 2019 год</a:t>
            </a:r>
            <a:endParaRPr lang="ru-RU" sz="2700" b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4103" y="1577573"/>
            <a:ext cx="238981" cy="22663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2039" y="1422355"/>
            <a:ext cx="45702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dirty="0" smtClean="0"/>
              <a:t>Темы включенные странам-разработчикам </a:t>
            </a:r>
            <a:r>
              <a:rPr lang="ru-RU" sz="2000" dirty="0"/>
              <a:t>в ПМС 2019-2020 </a:t>
            </a:r>
            <a:endParaRPr lang="ru-RU" sz="2000" dirty="0" smtClean="0"/>
          </a:p>
          <a:p>
            <a:pPr>
              <a:lnSpc>
                <a:spcPts val="1600"/>
              </a:lnSpc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dirty="0" smtClean="0"/>
              <a:t>за 2019 г.</a:t>
            </a:r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114486" y="1567653"/>
            <a:ext cx="238989" cy="24647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483231" y="1327970"/>
            <a:ext cx="36662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dirty="0" smtClean="0"/>
              <a:t>Принятые </a:t>
            </a:r>
            <a:r>
              <a:rPr lang="ru-RU" sz="2000" dirty="0"/>
              <a:t>документы </a:t>
            </a:r>
            <a:r>
              <a:rPr lang="ru-RU" sz="2000" dirty="0" smtClean="0"/>
              <a:t>странами-разработчиками </a:t>
            </a:r>
          </a:p>
          <a:p>
            <a:pPr>
              <a:lnSpc>
                <a:spcPts val="1600"/>
              </a:lnSpc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000" dirty="0" smtClean="0"/>
              <a:t>из ПМС 2019-2021 за 2019 г.</a:t>
            </a:r>
            <a:endParaRPr lang="ru-RU" sz="20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8965" y="5993924"/>
            <a:ext cx="609599" cy="3133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208818" y="6423952"/>
            <a:ext cx="3564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с – совместная разработка темы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297543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222" y="90616"/>
            <a:ext cx="10826578" cy="1309819"/>
          </a:xfrm>
          <a:solidFill>
            <a:srgbClr val="ADCFEB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Средний срок разработки документов по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межгосударственной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стандартизации с даты создания карточки (темы) в АИС МГС до принятия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/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</a:b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(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на основании протоколов принятия № 126-П, 127-, 128-П, 129-П, 130-П за январь-май 2020 г.)  </a:t>
            </a:r>
            <a:endParaRPr lang="ru-RU" sz="2600" b="1" dirty="0" smtClean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916126"/>
              </p:ext>
            </p:extLst>
          </p:nvPr>
        </p:nvGraphicFramePr>
        <p:xfrm>
          <a:off x="327455" y="2092294"/>
          <a:ext cx="3320215" cy="27692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3916"/>
                <a:gridCol w="1577602"/>
                <a:gridCol w="1258697"/>
              </a:tblGrid>
              <a:tr h="2347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</a:rPr>
                        <a:t> </a:t>
                      </a:r>
                      <a:endParaRPr lang="ru-RU" sz="2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</a:rPr>
                        <a:t>№</a:t>
                      </a:r>
                    </a:p>
                    <a:p>
                      <a:pPr algn="ctr">
                        <a:lnSpc>
                          <a:spcPts val="23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</a:rPr>
                        <a:t>Протокола</a:t>
                      </a:r>
                      <a:endParaRPr lang="ru-RU" sz="2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</a:rPr>
                        <a:t>ВСЕГО </a:t>
                      </a:r>
                      <a:endParaRPr lang="ru-RU" sz="2300" dirty="0" smtClean="0">
                        <a:effectLst/>
                      </a:endParaRPr>
                    </a:p>
                    <a:p>
                      <a:pPr algn="ctr">
                        <a:lnSpc>
                          <a:spcPts val="23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</a:rPr>
                        <a:t>принято</a:t>
                      </a:r>
                      <a:endParaRPr lang="ru-RU" sz="2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278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300" dirty="0" smtClean="0">
                          <a:effectLst/>
                          <a:latin typeface="Times New Roman"/>
                          <a:ea typeface="Times New Roman"/>
                        </a:rPr>
                        <a:t>1.</a:t>
                      </a:r>
                      <a:endParaRPr lang="ru-RU" sz="2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ru-RU" sz="2300" dirty="0">
                          <a:effectLst/>
                        </a:rPr>
                        <a:t>126-П</a:t>
                      </a:r>
                      <a:endParaRPr lang="ru-RU" sz="2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2300" dirty="0">
                          <a:effectLst/>
                        </a:rPr>
                        <a:t>22</a:t>
                      </a:r>
                      <a:endParaRPr lang="ru-RU" sz="2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278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300" dirty="0" smtClean="0">
                          <a:effectLst/>
                          <a:latin typeface="Times New Roman"/>
                          <a:ea typeface="Times New Roman"/>
                        </a:rPr>
                        <a:t>2.</a:t>
                      </a:r>
                      <a:endParaRPr lang="ru-RU" sz="2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ru-RU" sz="2300" dirty="0">
                          <a:effectLst/>
                        </a:rPr>
                        <a:t>127-П</a:t>
                      </a:r>
                      <a:endParaRPr lang="ru-RU" sz="2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2300" dirty="0">
                          <a:effectLst/>
                        </a:rPr>
                        <a:t>19</a:t>
                      </a:r>
                      <a:endParaRPr lang="ru-RU" sz="2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278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300" dirty="0" smtClean="0">
                          <a:effectLst/>
                          <a:latin typeface="Times New Roman"/>
                          <a:ea typeface="Times New Roman"/>
                        </a:rPr>
                        <a:t>3.</a:t>
                      </a:r>
                      <a:endParaRPr lang="ru-RU" sz="2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2300" dirty="0">
                          <a:effectLst/>
                        </a:rPr>
                        <a:t>1</a:t>
                      </a:r>
                      <a:r>
                        <a:rPr lang="ru-RU" sz="2300" dirty="0">
                          <a:effectLst/>
                        </a:rPr>
                        <a:t>28-П</a:t>
                      </a:r>
                      <a:endParaRPr lang="ru-RU" sz="2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2300" dirty="0">
                          <a:effectLst/>
                        </a:rPr>
                        <a:t>21</a:t>
                      </a:r>
                      <a:endParaRPr lang="ru-RU" sz="2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278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300" dirty="0" smtClean="0">
                          <a:effectLst/>
                          <a:latin typeface="Times New Roman"/>
                          <a:ea typeface="Times New Roman"/>
                        </a:rPr>
                        <a:t>4.</a:t>
                      </a:r>
                      <a:endParaRPr lang="ru-RU" sz="2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2300" dirty="0">
                          <a:effectLst/>
                        </a:rPr>
                        <a:t>1</a:t>
                      </a:r>
                      <a:r>
                        <a:rPr lang="ru-RU" sz="2300" dirty="0">
                          <a:effectLst/>
                        </a:rPr>
                        <a:t>29-П</a:t>
                      </a:r>
                      <a:endParaRPr lang="ru-RU" sz="2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2300" dirty="0">
                          <a:effectLst/>
                        </a:rPr>
                        <a:t>19</a:t>
                      </a:r>
                      <a:endParaRPr lang="ru-RU" sz="2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278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300" dirty="0" smtClean="0">
                          <a:effectLst/>
                          <a:latin typeface="Times New Roman"/>
                          <a:ea typeface="Times New Roman"/>
                        </a:rPr>
                        <a:t>5.</a:t>
                      </a:r>
                      <a:endParaRPr lang="ru-RU" sz="2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2300" dirty="0" smtClean="0">
                          <a:effectLst/>
                          <a:latin typeface="+mn-lt"/>
                          <a:ea typeface="Times New Roman"/>
                        </a:rPr>
                        <a:t>130-</a:t>
                      </a:r>
                      <a:r>
                        <a:rPr lang="ru-RU" sz="2300" dirty="0" smtClean="0">
                          <a:effectLst/>
                          <a:latin typeface="+mn-lt"/>
                          <a:ea typeface="Times New Roman"/>
                        </a:rPr>
                        <a:t>П</a:t>
                      </a:r>
                      <a:endParaRPr lang="ru-RU" sz="23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2300" dirty="0" smtClean="0">
                          <a:effectLst/>
                          <a:latin typeface="+mn-lt"/>
                          <a:ea typeface="Times New Roman"/>
                        </a:rPr>
                        <a:t>38</a:t>
                      </a:r>
                      <a:endParaRPr lang="ru-RU" sz="23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2487">
                <a:tc gridSpan="2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2300" dirty="0">
                          <a:effectLst/>
                        </a:rPr>
                        <a:t>ИТОГО:</a:t>
                      </a:r>
                      <a:endParaRPr lang="ru-RU" sz="2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2300" b="1" dirty="0" smtClean="0">
                          <a:effectLst/>
                          <a:latin typeface="+mn-lt"/>
                          <a:ea typeface="+mn-ea"/>
                        </a:rPr>
                        <a:t>119</a:t>
                      </a:r>
                      <a:endParaRPr lang="ru-RU" sz="23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Объект 4"/>
          <p:cNvSpPr txBox="1">
            <a:spLocks/>
          </p:cNvSpPr>
          <p:nvPr/>
        </p:nvSpPr>
        <p:spPr>
          <a:xfrm>
            <a:off x="4196990" y="1654617"/>
            <a:ext cx="7646774" cy="1130147"/>
          </a:xfrm>
          <a:prstGeom prst="rect">
            <a:avLst/>
          </a:prstGeom>
          <a:solidFill>
            <a:srgbClr val="ADCFEB"/>
          </a:solidFill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600"/>
              </a:lnSpc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000" dirty="0" smtClean="0"/>
              <a:t>Средний срок разработки документов по </a:t>
            </a:r>
            <a:r>
              <a:rPr lang="ru-RU" sz="2000" dirty="0"/>
              <a:t>межгосударственной </a:t>
            </a:r>
            <a:r>
              <a:rPr lang="ru-RU" sz="2000" dirty="0" smtClean="0"/>
              <a:t>стандартизации принятых в январе-апреле 2020 г. по результатам голосования в  АИС МГС составляет –</a:t>
            </a:r>
            <a:r>
              <a:rPr lang="ru-RU" sz="2400" dirty="0" smtClean="0"/>
              <a:t>  </a:t>
            </a:r>
            <a:r>
              <a:rPr lang="ru-RU" sz="2500" b="1" u="sng" dirty="0" smtClean="0"/>
              <a:t>24,6 мес. (≈ 2 года)</a:t>
            </a:r>
          </a:p>
          <a:p>
            <a:pPr marL="0" indent="0" algn="just">
              <a:buClr>
                <a:srgbClr val="C00000"/>
              </a:buClr>
              <a:buSzPct val="120000"/>
              <a:buNone/>
            </a:pPr>
            <a:endParaRPr lang="ru-RU" sz="2400" dirty="0" smtClean="0">
              <a:solidFill>
                <a:prstClr val="black"/>
              </a:solidFill>
            </a:endParaRPr>
          </a:p>
          <a:p>
            <a:pPr marL="0" indent="0">
              <a:buClr>
                <a:srgbClr val="C00000"/>
              </a:buClr>
              <a:buSzPct val="120000"/>
              <a:buNone/>
            </a:pP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3855027" y="3065318"/>
            <a:ext cx="8188037" cy="188075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200"/>
              </a:lnSpc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000" dirty="0" smtClean="0"/>
              <a:t>Минимальный срок разработки </a:t>
            </a:r>
            <a:r>
              <a:rPr lang="ru-RU" sz="2000" dirty="0"/>
              <a:t>документа (тема </a:t>
            </a:r>
            <a:r>
              <a:rPr lang="en-US" sz="2000" dirty="0" smtClean="0"/>
              <a:t>RU</a:t>
            </a:r>
            <a:r>
              <a:rPr lang="ru-RU" sz="2000" dirty="0" smtClean="0"/>
              <a:t>.1</a:t>
            </a:r>
            <a:r>
              <a:rPr lang="en-US" sz="2000" dirty="0" smtClean="0"/>
              <a:t>.642-2019 </a:t>
            </a:r>
            <a:r>
              <a:rPr lang="ru-RU" sz="2000" dirty="0" smtClean="0"/>
              <a:t>«</a:t>
            </a:r>
            <a:r>
              <a:rPr lang="ru-RU" sz="2000" dirty="0"/>
              <a:t>Подшипники качения. Подшипники буксовые роликовые цилиндрические железнодорожного подвижного состава. Технические условия</a:t>
            </a:r>
            <a:r>
              <a:rPr lang="ru-RU" sz="2000" dirty="0" smtClean="0"/>
              <a:t>») </a:t>
            </a:r>
            <a:r>
              <a:rPr lang="ru-RU" sz="2000" dirty="0" smtClean="0"/>
              <a:t>из принятых </a:t>
            </a:r>
            <a:r>
              <a:rPr lang="ru-RU" sz="2000" dirty="0"/>
              <a:t>документов по межгосударственной стандартизации</a:t>
            </a:r>
            <a:r>
              <a:rPr lang="ru-RU" sz="2000" dirty="0" smtClean="0"/>
              <a:t> в январе-апреле 2020 г. по результатам голосования в  АИС МГС составляет </a:t>
            </a:r>
            <a:r>
              <a:rPr lang="ru-RU" dirty="0" smtClean="0"/>
              <a:t>–  </a:t>
            </a:r>
            <a:r>
              <a:rPr lang="ru-RU" sz="2500" b="1" u="sng" dirty="0" smtClean="0"/>
              <a:t>6,5 мес. (≈ 0,5 года)</a:t>
            </a:r>
          </a:p>
          <a:p>
            <a:pPr marL="0" indent="0" algn="just">
              <a:lnSpc>
                <a:spcPts val="2600"/>
              </a:lnSpc>
              <a:buClr>
                <a:srgbClr val="C00000"/>
              </a:buClr>
              <a:buSzPct val="120000"/>
              <a:buNone/>
            </a:pPr>
            <a:r>
              <a:rPr lang="ru-RU" sz="2400" dirty="0" smtClean="0"/>
              <a:t>   </a:t>
            </a:r>
            <a:endParaRPr lang="ru-RU" sz="2400" dirty="0" smtClean="0">
              <a:solidFill>
                <a:prstClr val="black"/>
              </a:solidFill>
            </a:endParaRPr>
          </a:p>
          <a:p>
            <a:pPr marL="0" indent="0">
              <a:buClr>
                <a:srgbClr val="C00000"/>
              </a:buClr>
              <a:buSzPct val="120000"/>
              <a:buNone/>
            </a:pP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939862" y="5101937"/>
            <a:ext cx="11009684" cy="149727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200"/>
              </a:lnSpc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000" dirty="0" smtClean="0"/>
              <a:t>Максимальный срок разработки </a:t>
            </a:r>
            <a:r>
              <a:rPr lang="ru-RU" sz="2000" dirty="0"/>
              <a:t>документа (тема </a:t>
            </a:r>
            <a:r>
              <a:rPr lang="en-US" sz="2000" dirty="0" smtClean="0"/>
              <a:t>RU</a:t>
            </a:r>
            <a:r>
              <a:rPr lang="ru-RU" sz="2000" dirty="0" smtClean="0"/>
              <a:t>.1</a:t>
            </a:r>
            <a:r>
              <a:rPr lang="en-US" sz="2000" dirty="0" smtClean="0"/>
              <a:t>.</a:t>
            </a:r>
            <a:r>
              <a:rPr lang="ru-RU" sz="2000" dirty="0" smtClean="0"/>
              <a:t>408</a:t>
            </a:r>
            <a:r>
              <a:rPr lang="en-US" sz="2000" dirty="0" smtClean="0"/>
              <a:t>-201</a:t>
            </a:r>
            <a:r>
              <a:rPr lang="ru-RU" sz="2000" dirty="0" smtClean="0"/>
              <a:t>4 «</a:t>
            </a:r>
            <a:r>
              <a:rPr lang="ru-RU" sz="2000" dirty="0"/>
              <a:t>Железнодорожный подвижной состав. Методы контроля герметичности емкостей и трубопроводов горюче-смазочных материалов, рабочих и охлаждающих жидкостей</a:t>
            </a:r>
            <a:r>
              <a:rPr lang="ru-RU" sz="2000" dirty="0" smtClean="0"/>
              <a:t>») </a:t>
            </a:r>
            <a:r>
              <a:rPr lang="ru-RU" sz="2000" dirty="0" smtClean="0"/>
              <a:t>из принятых </a:t>
            </a:r>
            <a:r>
              <a:rPr lang="ru-RU" sz="2000" dirty="0"/>
              <a:t>документов по межгосударственной стандартизации</a:t>
            </a:r>
            <a:r>
              <a:rPr lang="ru-RU" sz="2000" dirty="0" smtClean="0"/>
              <a:t> в январе-апреле 2020 г. по результатам голосования в  АИС МГС составляет </a:t>
            </a:r>
            <a:r>
              <a:rPr lang="ru-RU" sz="2400" dirty="0" smtClean="0"/>
              <a:t>–  </a:t>
            </a:r>
            <a:r>
              <a:rPr lang="ru-RU" sz="2400" b="1" u="sng" dirty="0" smtClean="0"/>
              <a:t>78 мес. ( 6,5 лет)</a:t>
            </a:r>
          </a:p>
          <a:p>
            <a:pPr marL="0" indent="0" algn="just">
              <a:lnSpc>
                <a:spcPts val="2300"/>
              </a:lnSpc>
              <a:buClr>
                <a:srgbClr val="C00000"/>
              </a:buClr>
              <a:buSzPct val="120000"/>
              <a:buNone/>
            </a:pPr>
            <a:r>
              <a:rPr lang="ru-RU" sz="2400" dirty="0" smtClean="0"/>
              <a:t>   </a:t>
            </a:r>
            <a:endParaRPr lang="ru-RU" sz="2400" dirty="0" smtClean="0">
              <a:solidFill>
                <a:prstClr val="black"/>
              </a:solidFill>
            </a:endParaRPr>
          </a:p>
          <a:p>
            <a:pPr marL="0" indent="0">
              <a:buClr>
                <a:srgbClr val="C00000"/>
              </a:buClr>
              <a:buSzPct val="120000"/>
              <a:buNone/>
            </a:pP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79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ctrTitle"/>
          </p:nvPr>
        </p:nvSpPr>
        <p:spPr>
          <a:xfrm>
            <a:off x="588791" y="221742"/>
            <a:ext cx="10920846" cy="649381"/>
          </a:xfrm>
          <a:prstGeom prst="rect">
            <a:avLst/>
          </a:prstGeom>
          <a:solidFill>
            <a:srgbClr val="002060">
              <a:alpha val="69804"/>
            </a:srgb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+mn-lt"/>
              </a:rPr>
              <a:t>ОБЩИЕ ПРОБЛЕМЫ</a:t>
            </a:r>
            <a:endParaRPr lang="ru-RU" sz="4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604378" y="1117487"/>
            <a:ext cx="10889672" cy="18128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smtClean="0"/>
              <a:t>Не все разработчики тем своевременно подали информацию в свои национальные органы о необходимости корректировки плановых сроков их разработки (перенос сроков на 2019, 2020 или 2021 гг.), как следствие, часть тем  по предыдущим ПМС (2016-2018 и ранее) исключено АИС МГС из ПМС при формировании и актуализации ПМС 2019-2021</a:t>
            </a:r>
          </a:p>
          <a:p>
            <a:pPr marL="0" indent="0" algn="just">
              <a:buClr>
                <a:srgbClr val="C00000"/>
              </a:buClr>
              <a:buSzPct val="120000"/>
              <a:buNone/>
            </a:pPr>
            <a:endParaRPr lang="ru-RU" sz="2400" dirty="0" smtClean="0">
              <a:solidFill>
                <a:prstClr val="black"/>
              </a:solidFill>
            </a:endParaRPr>
          </a:p>
          <a:p>
            <a:pPr marL="0" indent="0">
              <a:buClr>
                <a:srgbClr val="C00000"/>
              </a:buClr>
              <a:buSzPct val="120000"/>
              <a:buNone/>
            </a:pP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588790" y="3159667"/>
            <a:ext cx="10889673" cy="12412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C00000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prstClr val="black"/>
                </a:solidFill>
              </a:rPr>
              <a:t> АИС МГС не позволяет отслеживать, анализировать и формировать сводные данные в самой системе </a:t>
            </a:r>
            <a:r>
              <a:rPr lang="ru-RU" sz="2400" dirty="0">
                <a:solidFill>
                  <a:prstClr val="black"/>
                </a:solidFill>
              </a:rPr>
              <a:t>по </a:t>
            </a:r>
            <a:r>
              <a:rPr lang="ru-RU" sz="2400" dirty="0" smtClean="0">
                <a:solidFill>
                  <a:prstClr val="black"/>
                </a:solidFill>
              </a:rPr>
              <a:t>выполняемым (</a:t>
            </a:r>
            <a:r>
              <a:rPr lang="ru-RU" sz="2400" dirty="0">
                <a:solidFill>
                  <a:prstClr val="black"/>
                </a:solidFill>
              </a:rPr>
              <a:t>принятым</a:t>
            </a:r>
            <a:r>
              <a:rPr lang="ru-RU" sz="2400" dirty="0" smtClean="0">
                <a:solidFill>
                  <a:prstClr val="black"/>
                </a:solidFill>
              </a:rPr>
              <a:t>) документам, включенным в ПМС 2019-2021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8" name="Объект 4"/>
          <p:cNvSpPr txBox="1">
            <a:spLocks/>
          </p:cNvSpPr>
          <p:nvPr/>
        </p:nvSpPr>
        <p:spPr>
          <a:xfrm>
            <a:off x="588791" y="4630235"/>
            <a:ext cx="10889673" cy="17842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>
                <a:solidFill>
                  <a:prstClr val="black"/>
                </a:solidFill>
              </a:rPr>
              <a:t>Т</a:t>
            </a:r>
            <a:r>
              <a:rPr lang="ru-RU" sz="2400" dirty="0" smtClean="0">
                <a:solidFill>
                  <a:prstClr val="black"/>
                </a:solidFill>
              </a:rPr>
              <a:t>ехнические возможности АИС МГС не позволяют отслеживать, анализировать  и формировать сводные данные в самой системе </a:t>
            </a:r>
            <a:r>
              <a:rPr lang="ru-RU" sz="2400" dirty="0">
                <a:solidFill>
                  <a:prstClr val="black"/>
                </a:solidFill>
              </a:rPr>
              <a:t>за определенный </a:t>
            </a:r>
            <a:r>
              <a:rPr lang="ru-RU" sz="2400" dirty="0" smtClean="0">
                <a:solidFill>
                  <a:prstClr val="black"/>
                </a:solidFill>
              </a:rPr>
              <a:t>период по вновь заявляемым к разработке темам, отозванным темам и темам, в которых выполнены корректировки плановых сроков разработки и других данных. 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33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7608" y="8524"/>
            <a:ext cx="8229600" cy="993733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МЕЖГОСУДАРСТВЕННЫЙ СОВЕТ ПО СТАНДАРТИЗАЦИИ, МЕТРОЛОГИИ И СЕРТИФИКАЦИИ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9536" y="119965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</a:rPr>
              <a:t>		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6974" y="4655988"/>
            <a:ext cx="68387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Спасибо за внимание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24"/>
            <a:ext cx="865187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944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119" y="602673"/>
            <a:ext cx="7445828" cy="1194954"/>
          </a:xfrm>
          <a:solidFill>
            <a:srgbClr val="040844"/>
          </a:solidFill>
          <a:ln>
            <a:solidFill>
              <a:srgbClr val="4C628F"/>
            </a:solidFill>
          </a:ln>
        </p:spPr>
        <p:txBody>
          <a:bodyPr anchor="ctr"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ГОСТ 1.1-2002 «Межгосударственная система стандартизации. Термины и определения»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888" y="745505"/>
            <a:ext cx="3465512" cy="4908202"/>
          </a:xfrm>
          <a:ln>
            <a:solidFill>
              <a:schemeClr val="tx1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876424"/>
            <a:ext cx="7445828" cy="4691063"/>
          </a:xfrm>
          <a:noFill/>
        </p:spPr>
        <p:txBody>
          <a:bodyPr/>
          <a:lstStyle/>
          <a:p>
            <a:endParaRPr lang="en-US" dirty="0" smtClean="0"/>
          </a:p>
          <a:p>
            <a:endParaRPr lang="ru-RU" dirty="0"/>
          </a:p>
          <a:p>
            <a:r>
              <a:rPr lang="ru-RU" sz="2600" dirty="0" smtClean="0">
                <a:solidFill>
                  <a:srgbClr val="040844"/>
                </a:solidFill>
              </a:rPr>
              <a:t>7.1.2</a:t>
            </a:r>
            <a:r>
              <a:rPr lang="ru-RU" sz="2600" dirty="0">
                <a:solidFill>
                  <a:srgbClr val="040844"/>
                </a:solidFill>
              </a:rPr>
              <a:t> </a:t>
            </a:r>
            <a:r>
              <a:rPr lang="ru-RU" sz="2600" b="1" dirty="0" smtClean="0">
                <a:solidFill>
                  <a:srgbClr val="040844"/>
                </a:solidFill>
              </a:rPr>
              <a:t>программа работ по межгосударственной стандартизации:</a:t>
            </a:r>
            <a:r>
              <a:rPr lang="ru-RU" sz="2600" dirty="0">
                <a:solidFill>
                  <a:srgbClr val="040844"/>
                </a:solidFill>
              </a:rPr>
              <a:t> </a:t>
            </a:r>
            <a:r>
              <a:rPr lang="ru-RU" sz="2600" dirty="0" smtClean="0"/>
              <a:t>Документ Евразийского совета по стандартизации, метрологии и сертификации, устанавливающий плановые задания на темы в области межгосударственной стандартизации</a:t>
            </a:r>
            <a:endParaRPr lang="ru-RU" sz="2600" dirty="0"/>
          </a:p>
          <a:p>
            <a:endParaRPr lang="ru-RU" dirty="0" smtClean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5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lnSpc>
                <a:spcPts val="3700"/>
              </a:lnSpc>
            </a:pPr>
            <a:r>
              <a:rPr lang="ru-RU" sz="3600" b="1" dirty="0" smtClean="0"/>
              <a:t>Определения из АИС МГС</a:t>
            </a:r>
            <a:br>
              <a:rPr lang="ru-RU" sz="3600" b="1" dirty="0" smtClean="0"/>
            </a:br>
            <a:r>
              <a:rPr lang="ru-RU" sz="3600" b="1" dirty="0" smtClean="0"/>
              <a:t>(применяемые к ПМС 2019-2021)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ts val="3000"/>
              </a:lnSpc>
            </a:pPr>
            <a:r>
              <a:rPr lang="ru-RU" sz="2800" b="1" dirty="0">
                <a:solidFill>
                  <a:srgbClr val="040844"/>
                </a:solidFill>
              </a:rPr>
              <a:t>п</a:t>
            </a:r>
            <a:r>
              <a:rPr lang="ru-RU" sz="2800" b="1" dirty="0" smtClean="0">
                <a:solidFill>
                  <a:srgbClr val="040844"/>
                </a:solidFill>
              </a:rPr>
              <a:t>ереходящая тема - </a:t>
            </a:r>
            <a:r>
              <a:rPr lang="ru-RU" sz="2800" dirty="0">
                <a:solidFill>
                  <a:srgbClr val="040844"/>
                </a:solidFill>
              </a:rPr>
              <a:t> </a:t>
            </a:r>
            <a:r>
              <a:rPr lang="ru-RU" sz="2800" dirty="0" smtClean="0"/>
              <a:t>тема 2016, 2017, 2018 года, в  плановых сроках </a:t>
            </a:r>
            <a:r>
              <a:rPr lang="ru-RU" sz="2800" dirty="0"/>
              <a:t>разработки которой </a:t>
            </a:r>
            <a:r>
              <a:rPr lang="ru-RU" sz="2800" dirty="0" smtClean="0"/>
              <a:t>в </a:t>
            </a:r>
            <a:r>
              <a:rPr lang="ru-RU" sz="2800" dirty="0"/>
              <a:t>АИС МГС на </a:t>
            </a:r>
            <a:r>
              <a:rPr lang="ru-RU" sz="2800" dirty="0" smtClean="0"/>
              <a:t>любой из стадий (подготовка 1-й редакции и рассылка на отзыв</a:t>
            </a:r>
            <a:r>
              <a:rPr lang="ru-RU" sz="2800" dirty="0"/>
              <a:t>;</a:t>
            </a:r>
            <a:r>
              <a:rPr lang="ru-RU" sz="2800" dirty="0" smtClean="0"/>
              <a:t> подготовка окончательной редакции и рассылка на отзыв; направление в Бюро по стандартам на принятие) определен 2019, 2020 или 2021 год</a:t>
            </a:r>
          </a:p>
          <a:p>
            <a:pPr marL="0" indent="0">
              <a:lnSpc>
                <a:spcPts val="3000"/>
              </a:lnSpc>
              <a:buNone/>
            </a:pPr>
            <a:r>
              <a:rPr lang="ru-RU" sz="2800" dirty="0" smtClean="0"/>
              <a:t>    (</a:t>
            </a:r>
            <a:r>
              <a:rPr lang="ru-RU" sz="2800" b="1" dirty="0" smtClean="0"/>
              <a:t>темы предыдущих ПМС (2016-2018 и ранее</a:t>
            </a:r>
            <a:r>
              <a:rPr lang="ru-RU" sz="2800" dirty="0" smtClean="0"/>
              <a:t>))</a:t>
            </a:r>
          </a:p>
          <a:p>
            <a:pPr marL="0" indent="0">
              <a:lnSpc>
                <a:spcPts val="3000"/>
              </a:lnSpc>
              <a:buNone/>
            </a:pPr>
            <a:endParaRPr lang="ru-RU" sz="2800" dirty="0"/>
          </a:p>
          <a:p>
            <a:pPr algn="just">
              <a:lnSpc>
                <a:spcPts val="3000"/>
              </a:lnSpc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040844"/>
                </a:solidFill>
              </a:rPr>
              <a:t>новая </a:t>
            </a:r>
            <a:r>
              <a:rPr lang="ru-RU" sz="2800" b="1" dirty="0">
                <a:solidFill>
                  <a:srgbClr val="040844"/>
                </a:solidFill>
              </a:rPr>
              <a:t>тема - </a:t>
            </a:r>
            <a:r>
              <a:rPr lang="ru-RU" sz="2800" dirty="0">
                <a:solidFill>
                  <a:srgbClr val="040844"/>
                </a:solidFill>
              </a:rPr>
              <a:t> </a:t>
            </a:r>
            <a:r>
              <a:rPr lang="ru-RU" sz="2800" dirty="0"/>
              <a:t>тема созданная </a:t>
            </a:r>
            <a:r>
              <a:rPr lang="ru-RU" sz="2800" dirty="0" smtClean="0"/>
              <a:t>в АИС МГС в 2019, 2020, 2021 гг.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72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8538" y="160421"/>
            <a:ext cx="10363200" cy="1267325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lnSpc>
                <a:spcPts val="2500"/>
              </a:lnSpc>
            </a:pPr>
            <a:r>
              <a:rPr lang="ru-RU" sz="2600" b="1" i="1" dirty="0"/>
              <a:t>Сводные данные </a:t>
            </a:r>
            <a:r>
              <a:rPr lang="ru-RU" sz="2600" b="1" dirty="0"/>
              <a:t/>
            </a:r>
            <a:br>
              <a:rPr lang="ru-RU" sz="2600" b="1" dirty="0"/>
            </a:br>
            <a:r>
              <a:rPr lang="ru-RU" sz="2600" b="1" dirty="0" smtClean="0"/>
              <a:t>Программа </a:t>
            </a:r>
            <a:r>
              <a:rPr lang="ru-RU" sz="2600" b="1" dirty="0"/>
              <a:t>работ по межгосударственной стандартизации </a:t>
            </a: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600" b="1" dirty="0" smtClean="0"/>
              <a:t>на </a:t>
            </a:r>
            <a:r>
              <a:rPr lang="ru-RU" sz="2600" b="1" dirty="0"/>
              <a:t>2019-2021 годы по </a:t>
            </a:r>
            <a:r>
              <a:rPr lang="ru-RU" sz="2600" b="1" dirty="0" smtClean="0"/>
              <a:t>государствам-разработчикам</a:t>
            </a:r>
            <a:br>
              <a:rPr lang="ru-RU" sz="2600" b="1" dirty="0" smtClean="0"/>
            </a:br>
            <a:r>
              <a:rPr lang="en-US" sz="2000" b="1" dirty="0" smtClean="0"/>
              <a:t>(</a:t>
            </a:r>
            <a:r>
              <a:rPr lang="ru-RU" sz="2000" b="1" dirty="0" smtClean="0"/>
              <a:t>ПМС 2019-2021 по состоянию на 2</a:t>
            </a:r>
            <a:r>
              <a:rPr lang="en-US" sz="2000" b="1" dirty="0" smtClean="0"/>
              <a:t>9</a:t>
            </a:r>
            <a:r>
              <a:rPr lang="ru-RU" sz="2000" b="1" dirty="0" smtClean="0"/>
              <a:t>.05.2020)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684661"/>
              </p:ext>
            </p:extLst>
          </p:nvPr>
        </p:nvGraphicFramePr>
        <p:xfrm>
          <a:off x="983672" y="1672935"/>
          <a:ext cx="9812483" cy="4267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5519"/>
                <a:gridCol w="3533601"/>
                <a:gridCol w="1609899"/>
                <a:gridCol w="1953491"/>
                <a:gridCol w="1859973"/>
              </a:tblGrid>
              <a:tr h="8555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№</a:t>
                      </a:r>
                      <a:endParaRPr lang="ru-RU" sz="2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Наименование государства-разработчика</a:t>
                      </a:r>
                      <a:endParaRPr lang="ru-RU" sz="2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Всего тем</a:t>
                      </a:r>
                      <a:endParaRPr lang="ru-RU" sz="2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В том числе темы</a:t>
                      </a:r>
                      <a:endParaRPr lang="ru-RU" sz="2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 dirty="0">
                          <a:effectLst/>
                        </a:rPr>
                        <a:t>переходящие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 dirty="0">
                          <a:effectLst/>
                        </a:rPr>
                        <a:t>новые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5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>
                    <a:solidFill>
                      <a:srgbClr val="DAE8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2</a:t>
                      </a:r>
                      <a:endParaRPr lang="ru-RU" sz="2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</a:rPr>
                        <a:t>3</a:t>
                      </a:r>
                      <a:endParaRPr lang="ru-RU" sz="2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</a:rPr>
                        <a:t>4</a:t>
                      </a:r>
                      <a:endParaRPr lang="ru-RU" sz="2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</a:rPr>
                        <a:t>5</a:t>
                      </a:r>
                      <a:endParaRPr lang="ru-RU" sz="2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1</a:t>
                      </a:r>
                      <a:endParaRPr lang="ru-RU" sz="2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500" b="1" dirty="0" smtClean="0">
                          <a:effectLst/>
                        </a:rPr>
                        <a:t>Республика Беларусь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 dirty="0">
                          <a:effectLst/>
                        </a:rPr>
                        <a:t>367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 dirty="0">
                          <a:effectLst/>
                        </a:rPr>
                        <a:t>195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>
                          <a:effectLst/>
                        </a:rPr>
                        <a:t>172</a:t>
                      </a:r>
                      <a:endParaRPr lang="ru-RU" sz="25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2</a:t>
                      </a:r>
                      <a:endParaRPr lang="ru-RU" sz="2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500" b="1" dirty="0" smtClean="0">
                          <a:effectLst/>
                        </a:rPr>
                        <a:t>Республика Казахстан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>
                          <a:effectLst/>
                        </a:rPr>
                        <a:t>204</a:t>
                      </a:r>
                      <a:endParaRPr lang="ru-RU" sz="25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 dirty="0">
                          <a:effectLst/>
                        </a:rPr>
                        <a:t>60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>
                          <a:effectLst/>
                        </a:rPr>
                        <a:t>144</a:t>
                      </a:r>
                      <a:endParaRPr lang="ru-RU" sz="25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3</a:t>
                      </a:r>
                      <a:endParaRPr lang="ru-RU" sz="2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b="1" dirty="0" err="1" smtClean="0">
                          <a:effectLst/>
                        </a:rPr>
                        <a:t>Кыргызская</a:t>
                      </a:r>
                      <a:r>
                        <a:rPr lang="ru-RU" sz="2500" b="1" baseline="0" dirty="0" smtClean="0">
                          <a:effectLst/>
                        </a:rPr>
                        <a:t> </a:t>
                      </a:r>
                      <a:r>
                        <a:rPr lang="ru-RU" sz="2500" b="1" dirty="0" smtClean="0">
                          <a:effectLst/>
                        </a:rPr>
                        <a:t>Республика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>
                          <a:effectLst/>
                        </a:rPr>
                        <a:t>15</a:t>
                      </a:r>
                      <a:endParaRPr lang="ru-RU" sz="25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 dirty="0">
                          <a:effectLst/>
                        </a:rPr>
                        <a:t>0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>
                          <a:effectLst/>
                        </a:rPr>
                        <a:t>15</a:t>
                      </a:r>
                      <a:endParaRPr lang="ru-RU" sz="25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4</a:t>
                      </a:r>
                      <a:endParaRPr lang="ru-RU" sz="2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>
                    <a:blipFill dpi="0" rotWithShape="1"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500" b="1" dirty="0" smtClean="0">
                          <a:effectLst/>
                        </a:rPr>
                        <a:t>Российская</a:t>
                      </a:r>
                      <a:r>
                        <a:rPr lang="ru-RU" sz="2500" b="1" baseline="0" dirty="0" smtClean="0">
                          <a:effectLst/>
                        </a:rPr>
                        <a:t> Федерация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 dirty="0">
                          <a:effectLst/>
                        </a:rPr>
                        <a:t>1658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 dirty="0">
                          <a:effectLst/>
                        </a:rPr>
                        <a:t>597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 dirty="0">
                          <a:effectLst/>
                        </a:rPr>
                        <a:t>1061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5</a:t>
                      </a:r>
                      <a:endParaRPr lang="ru-RU" sz="2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>
                    <a:blipFill dpi="0" rotWithShape="1"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500" b="1" dirty="0">
                          <a:effectLst/>
                        </a:rPr>
                        <a:t>Украина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 dirty="0">
                          <a:effectLst/>
                        </a:rPr>
                        <a:t>4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>
                          <a:effectLst/>
                        </a:rPr>
                        <a:t>4</a:t>
                      </a:r>
                      <a:endParaRPr lang="ru-RU" sz="25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 dirty="0">
                          <a:effectLst/>
                        </a:rPr>
                        <a:t>0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Итого</a:t>
                      </a:r>
                      <a:endParaRPr lang="ru-RU" sz="2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 dirty="0">
                          <a:effectLst/>
                        </a:rPr>
                        <a:t>2248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 dirty="0">
                          <a:effectLst/>
                        </a:rPr>
                        <a:t>856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b="1" dirty="0">
                          <a:effectLst/>
                        </a:rPr>
                        <a:t>1392</a:t>
                      </a:r>
                      <a:endParaRPr lang="ru-RU" sz="2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519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9697" y="139747"/>
            <a:ext cx="10795940" cy="1024035"/>
          </a:xfrm>
          <a:solidFill>
            <a:srgbClr val="4C628F"/>
          </a:solidFill>
        </p:spPr>
        <p:txBody>
          <a:bodyPr>
            <a:noAutofit/>
          </a:bodyPr>
          <a:lstStyle/>
          <a:p>
            <a:r>
              <a:rPr lang="ru-RU" sz="3000" b="1" dirty="0" smtClean="0">
                <a:solidFill>
                  <a:schemeClr val="bg1"/>
                </a:solidFill>
                <a:ea typeface="+mn-ea"/>
                <a:cs typeface="+mn-cs"/>
              </a:rPr>
              <a:t>Распределение тем в </a:t>
            </a:r>
            <a:r>
              <a:rPr lang="ru-RU" sz="3000" b="1" dirty="0">
                <a:solidFill>
                  <a:schemeClr val="bg1"/>
                </a:solidFill>
              </a:rPr>
              <a:t>П</a:t>
            </a:r>
            <a:r>
              <a:rPr lang="ru-RU" sz="3000" b="1" dirty="0" smtClean="0">
                <a:solidFill>
                  <a:schemeClr val="bg1"/>
                </a:solidFill>
              </a:rPr>
              <a:t>МС 2019-2021 </a:t>
            </a:r>
            <a:br>
              <a:rPr lang="ru-RU" sz="3000" b="1" dirty="0" smtClean="0">
                <a:solidFill>
                  <a:schemeClr val="bg1"/>
                </a:solidFill>
              </a:rPr>
            </a:br>
            <a:r>
              <a:rPr lang="ru-RU" sz="3000" b="1" dirty="0" smtClean="0">
                <a:solidFill>
                  <a:schemeClr val="bg1"/>
                </a:solidFill>
              </a:rPr>
              <a:t>по государствам</a:t>
            </a:r>
            <a:r>
              <a:rPr lang="en-US" sz="3000" b="1" dirty="0">
                <a:solidFill>
                  <a:schemeClr val="bg1"/>
                </a:solidFill>
              </a:rPr>
              <a:t>-</a:t>
            </a:r>
            <a:r>
              <a:rPr lang="ru-RU" sz="3000" b="1" dirty="0" smtClean="0">
                <a:solidFill>
                  <a:schemeClr val="bg1"/>
                </a:solidFill>
              </a:rPr>
              <a:t>разработчикам</a:t>
            </a:r>
            <a:endParaRPr lang="ru-RU" sz="3000" b="1" dirty="0">
              <a:solidFill>
                <a:schemeClr val="bg1"/>
              </a:solidFill>
              <a:ea typeface="+mn-ea"/>
              <a:cs typeface="+mn-cs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1681503"/>
              </p:ext>
            </p:extLst>
          </p:nvPr>
        </p:nvGraphicFramePr>
        <p:xfrm>
          <a:off x="240722" y="804862"/>
          <a:ext cx="11710555" cy="5303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5187" cy="80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65187" y="1828789"/>
            <a:ext cx="3363278" cy="923330"/>
          </a:xfrm>
          <a:prstGeom prst="rect">
            <a:avLst/>
          </a:prstGeom>
          <a:solidFill>
            <a:srgbClr val="2E75B6"/>
          </a:solidFill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2248 темы</a:t>
            </a:r>
            <a:endParaRPr lang="ru-RU" sz="5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49696" y="5981722"/>
            <a:ext cx="10195286" cy="369332"/>
          </a:xfrm>
          <a:prstGeom prst="rect">
            <a:avLst/>
          </a:prstGeom>
          <a:solidFill>
            <a:srgbClr val="ADCFEB"/>
          </a:solidFill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dirty="0" smtClean="0">
                <a:solidFill>
                  <a:srgbClr val="0408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ГОСУДАРСТВА</a:t>
            </a:r>
            <a:r>
              <a:rPr lang="en-US" sz="1800" b="1" dirty="0" smtClean="0">
                <a:solidFill>
                  <a:srgbClr val="0408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1800" b="1" dirty="0" smtClean="0">
                <a:solidFill>
                  <a:srgbClr val="0408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РАЗРАБОТЧИКИ</a:t>
            </a:r>
            <a:endParaRPr lang="ru-RU" sz="1800" dirty="0">
              <a:solidFill>
                <a:srgbClr val="040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07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Распределение тем в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ПМС 2019-2021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4811904"/>
              </p:ext>
            </p:extLst>
          </p:nvPr>
        </p:nvGraphicFramePr>
        <p:xfrm>
          <a:off x="381000" y="1343025"/>
          <a:ext cx="11305309" cy="5143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CDB16-F7B7-4E66-A235-25C8508AA6E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59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391" y="210775"/>
            <a:ext cx="10785763" cy="1029150"/>
          </a:xfrm>
          <a:solidFill>
            <a:srgbClr val="4C628F"/>
          </a:solidFill>
        </p:spPr>
        <p:txBody>
          <a:bodyPr>
            <a:noAutofit/>
          </a:bodyPr>
          <a:lstStyle/>
          <a:p>
            <a:pPr algn="ctr">
              <a:defRPr lang="ru-RU" sz="1600" b="1" i="0" u="none" strike="noStrike" kern="120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СООТНОШЕНИЕ ПЕРЕХОДЯЩИХ И НОВЫХ ТЕМ </a:t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ПМС 2019-2021 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0797525"/>
              </p:ext>
            </p:extLst>
          </p:nvPr>
        </p:nvGraphicFramePr>
        <p:xfrm>
          <a:off x="259772" y="1380671"/>
          <a:ext cx="11637818" cy="5342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5187" cy="80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591435" y="2202873"/>
            <a:ext cx="344568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5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Переходящие темы</a:t>
            </a:r>
            <a:endParaRPr lang="ru-RU" sz="25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51460" y="3304340"/>
            <a:ext cx="282488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Новые темы</a:t>
            </a:r>
            <a:endParaRPr lang="ru-RU" sz="2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32709" y="2202873"/>
            <a:ext cx="446809" cy="42602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62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391" y="210775"/>
            <a:ext cx="10785763" cy="734798"/>
          </a:xfrm>
          <a:solidFill>
            <a:srgbClr val="4C628F"/>
          </a:solidFill>
        </p:spPr>
        <p:txBody>
          <a:bodyPr>
            <a:noAutofit/>
          </a:bodyPr>
          <a:lstStyle/>
          <a:p>
            <a:pPr algn="ctr">
              <a:defRPr lang="ru-RU" sz="1600" b="1" i="0" u="none" strike="noStrike" kern="120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ВКЛЮЧЕНИЕ ТЕМ В ПМС 2019-2021 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8091842"/>
              </p:ext>
            </p:extLst>
          </p:nvPr>
        </p:nvGraphicFramePr>
        <p:xfrm>
          <a:off x="259772" y="1380671"/>
          <a:ext cx="11637818" cy="5342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5187" cy="80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651457" y="1727665"/>
            <a:ext cx="457022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Темы включенные в 2016-2018 гг.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51460" y="2343152"/>
            <a:ext cx="36558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Темы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включенные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 г.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19745" y="1824276"/>
            <a:ext cx="259774" cy="23766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51460" y="2881747"/>
            <a:ext cx="3572698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Темы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включенные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г. </a:t>
            </a:r>
          </a:p>
          <a:p>
            <a:pPr>
              <a:defRPr lang="ru-RU" sz="2400" b="1" i="0" u="none" strike="noStrike" kern="12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be-BY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2</a:t>
            </a:r>
            <a:r>
              <a:rPr lang="en-US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be-BY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.05.2020)</a:t>
            </a:r>
            <a:endParaRPr lang="ru-RU" sz="1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829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7419" y="219655"/>
            <a:ext cx="10515600" cy="1027254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lnSpc>
                <a:spcPts val="3000"/>
              </a:lnSpc>
            </a:pPr>
            <a:r>
              <a:rPr lang="ru-RU" sz="3000" b="1" dirty="0">
                <a:solidFill>
                  <a:schemeClr val="bg1"/>
                </a:solidFill>
                <a:latin typeface="+mn-lt"/>
              </a:rPr>
              <a:t>Отчет о принятых документах по межгосударственной </a:t>
            </a:r>
            <a:br>
              <a:rPr lang="ru-RU" sz="3000" b="1" dirty="0">
                <a:solidFill>
                  <a:schemeClr val="bg1"/>
                </a:solidFill>
                <a:latin typeface="+mn-lt"/>
              </a:rPr>
            </a:br>
            <a:r>
              <a:rPr lang="ru-RU" sz="3000" b="1" dirty="0">
                <a:solidFill>
                  <a:schemeClr val="bg1"/>
                </a:solidFill>
                <a:latin typeface="+mn-lt"/>
              </a:rPr>
              <a:t>стандартизации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4198742"/>
              </p:ext>
            </p:extLst>
          </p:nvPr>
        </p:nvGraphicFramePr>
        <p:xfrm>
          <a:off x="374296" y="1951067"/>
          <a:ext cx="5028751" cy="38366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2434"/>
                <a:gridCol w="1102957"/>
                <a:gridCol w="831272"/>
                <a:gridCol w="706582"/>
                <a:gridCol w="665470"/>
                <a:gridCol w="716972"/>
                <a:gridCol w="613064"/>
              </a:tblGrid>
              <a:tr h="4545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Протокола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ВСЕГО принято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BY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KZ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RU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UA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115-П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23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10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10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3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2.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116-П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16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4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5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7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3.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117</a:t>
                      </a:r>
                      <a:r>
                        <a:rPr lang="ru-RU" sz="1500">
                          <a:effectLst/>
                        </a:rPr>
                        <a:t>-П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26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2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5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18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1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4.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118</a:t>
                      </a:r>
                      <a:r>
                        <a:rPr lang="ru-RU" sz="1500">
                          <a:effectLst/>
                        </a:rPr>
                        <a:t>-П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21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3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8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10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5.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119</a:t>
                      </a:r>
                      <a:r>
                        <a:rPr lang="ru-RU" sz="1500">
                          <a:effectLst/>
                        </a:rPr>
                        <a:t>-П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6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6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6.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120</a:t>
                      </a:r>
                      <a:r>
                        <a:rPr lang="ru-RU" sz="1500" dirty="0">
                          <a:effectLst/>
                        </a:rPr>
                        <a:t>-П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146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5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19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122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7.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121</a:t>
                      </a:r>
                      <a:r>
                        <a:rPr lang="ru-RU" sz="1500">
                          <a:effectLst/>
                        </a:rPr>
                        <a:t>-П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38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2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11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25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8.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122</a:t>
                      </a:r>
                      <a:r>
                        <a:rPr lang="ru-RU" sz="1500">
                          <a:effectLst/>
                        </a:rPr>
                        <a:t>-П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80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17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63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9.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123-</a:t>
                      </a:r>
                      <a:r>
                        <a:rPr lang="ru-RU" sz="1500">
                          <a:effectLst/>
                        </a:rPr>
                        <a:t>П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75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15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4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5</a:t>
                      </a:r>
                      <a:r>
                        <a:rPr lang="en-US" sz="1500">
                          <a:effectLst/>
                        </a:rPr>
                        <a:t>6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10.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124</a:t>
                      </a:r>
                      <a:r>
                        <a:rPr lang="ru-RU" sz="1500">
                          <a:effectLst/>
                        </a:rPr>
                        <a:t>-П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25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7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1</a:t>
                      </a:r>
                      <a:r>
                        <a:rPr lang="en-US" sz="1500">
                          <a:effectLst/>
                        </a:rPr>
                        <a:t>8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11.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125-П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1</a:t>
                      </a:r>
                      <a:r>
                        <a:rPr lang="ru-RU" sz="1500">
                          <a:effectLst/>
                        </a:rPr>
                        <a:t>6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1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15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12.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55</a:t>
                      </a:r>
                      <a:r>
                        <a:rPr lang="ru-RU" sz="1500">
                          <a:effectLst/>
                        </a:rPr>
                        <a:t> МГС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50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15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35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13.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56</a:t>
                      </a:r>
                      <a:r>
                        <a:rPr lang="ru-RU" sz="1500">
                          <a:effectLst/>
                        </a:rPr>
                        <a:t> МГС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11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9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i="1" dirty="0">
                          <a:effectLst/>
                        </a:rPr>
                        <a:t>(8c)</a:t>
                      </a:r>
                      <a:endParaRPr lang="ru-RU" sz="150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2</a:t>
                      </a:r>
                      <a:r>
                        <a:rPr lang="ru-RU" sz="1500" i="1" dirty="0">
                          <a:effectLst/>
                        </a:rPr>
                        <a:t>+8</a:t>
                      </a:r>
                      <a:r>
                        <a:rPr lang="en-US" sz="1500" i="1" dirty="0">
                          <a:effectLst/>
                        </a:rPr>
                        <a:t>c</a:t>
                      </a:r>
                      <a:endParaRPr lang="ru-RU" sz="150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7670">
                <a:tc gridSpan="2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ИТОГО: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b="1" dirty="0" smtClean="0">
                          <a:effectLst/>
                        </a:rPr>
                        <a:t>533 </a:t>
                      </a:r>
                      <a:r>
                        <a:rPr lang="ru-RU" sz="1500" b="0" i="1" dirty="0" smtClean="0">
                          <a:effectLst/>
                        </a:rPr>
                        <a:t>(8с</a:t>
                      </a:r>
                      <a:r>
                        <a:rPr lang="ru-RU" sz="1500" b="0" dirty="0" smtClean="0">
                          <a:effectLst/>
                        </a:rPr>
                        <a:t>)</a:t>
                      </a:r>
                      <a:endParaRPr lang="ru-RU" sz="15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b="1" dirty="0">
                          <a:effectLst/>
                        </a:rPr>
                        <a:t>90 </a:t>
                      </a:r>
                      <a:r>
                        <a:rPr lang="en-US" sz="1500" b="0" i="1" dirty="0">
                          <a:effectLst/>
                        </a:rPr>
                        <a:t>(8c)</a:t>
                      </a:r>
                      <a:endParaRPr lang="ru-RU" sz="1500" b="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b="1" dirty="0">
                          <a:effectLst/>
                        </a:rPr>
                        <a:t>52</a:t>
                      </a:r>
                      <a:endParaRPr lang="ru-RU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b="1" dirty="0">
                          <a:effectLst/>
                        </a:rPr>
                        <a:t>387</a:t>
                      </a:r>
                      <a:r>
                        <a:rPr lang="ru-RU" sz="1500" b="0" i="1" dirty="0">
                          <a:effectLst/>
                        </a:rPr>
                        <a:t>+8</a:t>
                      </a:r>
                      <a:r>
                        <a:rPr lang="en-US" sz="1500" b="0" i="1" dirty="0" smtClean="0">
                          <a:effectLst/>
                        </a:rPr>
                        <a:t>c</a:t>
                      </a:r>
                      <a:endParaRPr lang="ru-RU" sz="1500" b="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b="1" dirty="0">
                          <a:effectLst/>
                        </a:rPr>
                        <a:t>4</a:t>
                      </a:r>
                      <a:endParaRPr lang="ru-RU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98964" y="1306884"/>
            <a:ext cx="19950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За 2019 год</a:t>
            </a:r>
            <a:endParaRPr lang="ru-RU" sz="2800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470698"/>
              </p:ext>
            </p:extLst>
          </p:nvPr>
        </p:nvGraphicFramePr>
        <p:xfrm>
          <a:off x="5974771" y="1934014"/>
          <a:ext cx="5693320" cy="38238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4919"/>
                <a:gridCol w="1073209"/>
                <a:gridCol w="883650"/>
                <a:gridCol w="799677"/>
                <a:gridCol w="828114"/>
                <a:gridCol w="792868"/>
                <a:gridCol w="820883"/>
              </a:tblGrid>
              <a:tr h="4364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Протокола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ВСЕГО принято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BY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KZ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RU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UA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blipFill dpi="0" rotWithShape="1"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</a:tr>
              <a:tr h="2156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1.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126-П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22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15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2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5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6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2.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127-П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19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7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11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1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6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3.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1</a:t>
                      </a:r>
                      <a:r>
                        <a:rPr lang="ru-RU" sz="1500" dirty="0">
                          <a:effectLst/>
                        </a:rPr>
                        <a:t>28-П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21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4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17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6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4.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1</a:t>
                      </a:r>
                      <a:r>
                        <a:rPr lang="ru-RU" sz="1500" dirty="0">
                          <a:effectLst/>
                        </a:rPr>
                        <a:t>29-П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19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1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18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6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5.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1</a:t>
                      </a:r>
                      <a:r>
                        <a:rPr lang="ru-RU" sz="1500" dirty="0">
                          <a:effectLst/>
                        </a:rPr>
                        <a:t>30-П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38</a:t>
                      </a:r>
                      <a:r>
                        <a:rPr lang="en-US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 </a:t>
                      </a:r>
                      <a:r>
                        <a:rPr lang="en-US" sz="1500" dirty="0" smtClean="0">
                          <a:effectLst/>
                        </a:rPr>
                        <a:t>1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37</a:t>
                      </a:r>
                      <a:r>
                        <a:rPr lang="en-US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6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6.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1</a:t>
                      </a:r>
                      <a:r>
                        <a:rPr lang="ru-RU" sz="1500" dirty="0">
                          <a:effectLst/>
                        </a:rPr>
                        <a:t>31-П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6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7.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1</a:t>
                      </a:r>
                      <a:r>
                        <a:rPr lang="ru-RU" sz="1500" dirty="0">
                          <a:effectLst/>
                        </a:rPr>
                        <a:t>32-П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6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8.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1</a:t>
                      </a:r>
                      <a:r>
                        <a:rPr lang="ru-RU" sz="1500" dirty="0">
                          <a:effectLst/>
                        </a:rPr>
                        <a:t>33-П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6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9.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1</a:t>
                      </a:r>
                      <a:r>
                        <a:rPr lang="ru-RU" sz="1500" dirty="0">
                          <a:effectLst/>
                        </a:rPr>
                        <a:t>34</a:t>
                      </a:r>
                      <a:r>
                        <a:rPr lang="en-US" sz="1500" dirty="0">
                          <a:effectLst/>
                        </a:rPr>
                        <a:t>-</a:t>
                      </a:r>
                      <a:r>
                        <a:rPr lang="ru-RU" sz="1500" dirty="0">
                          <a:effectLst/>
                        </a:rPr>
                        <a:t>П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6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10.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1</a:t>
                      </a:r>
                      <a:r>
                        <a:rPr lang="ru-RU" sz="1500" dirty="0">
                          <a:effectLst/>
                        </a:rPr>
                        <a:t>35-П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6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11.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136-П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6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12.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5</a:t>
                      </a:r>
                      <a:r>
                        <a:rPr lang="ru-RU" sz="1500" dirty="0">
                          <a:effectLst/>
                        </a:rPr>
                        <a:t>7 МГС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6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13.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5</a:t>
                      </a:r>
                      <a:r>
                        <a:rPr lang="ru-RU" sz="1500">
                          <a:effectLst/>
                        </a:rPr>
                        <a:t>8 МГС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4854">
                <a:tc gridSpan="2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dirty="0">
                          <a:effectLst/>
                        </a:rPr>
                        <a:t>ИТОГО: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b="1" dirty="0" smtClean="0">
                          <a:effectLst/>
                          <a:latin typeface="+mn-lt"/>
                          <a:ea typeface="+mn-ea"/>
                        </a:rPr>
                        <a:t>119</a:t>
                      </a:r>
                      <a:endParaRPr lang="ru-RU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b="1" dirty="0">
                          <a:effectLst/>
                        </a:rPr>
                        <a:t>27</a:t>
                      </a:r>
                      <a:endParaRPr lang="ru-RU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b="1" dirty="0" smtClean="0">
                          <a:effectLst/>
                        </a:rPr>
                        <a:t>3</a:t>
                      </a:r>
                      <a:endParaRPr lang="ru-RU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en-US" sz="1500" b="1" dirty="0" smtClean="0">
                          <a:effectLst/>
                        </a:rPr>
                        <a:t>88</a:t>
                      </a:r>
                      <a:endParaRPr lang="ru-RU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ru-RU" sz="1500" b="1" dirty="0">
                          <a:effectLst/>
                        </a:rPr>
                        <a:t>1</a:t>
                      </a:r>
                      <a:endParaRPr lang="ru-RU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263245" y="1306884"/>
            <a:ext cx="4613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За 2020 год </a:t>
            </a:r>
            <a:r>
              <a:rPr lang="ru-RU" sz="2000" b="1" dirty="0" smtClean="0"/>
              <a:t>(на 2</a:t>
            </a:r>
            <a:r>
              <a:rPr lang="en-US" sz="2000" b="1" dirty="0" smtClean="0"/>
              <a:t>9</a:t>
            </a:r>
            <a:r>
              <a:rPr lang="ru-RU" sz="2000" b="1" dirty="0" smtClean="0"/>
              <a:t>.05.2020)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6027" y="5787737"/>
            <a:ext cx="1107670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ИТОГО принято с 01.01.2019 по 2</a:t>
            </a:r>
            <a:r>
              <a:rPr lang="en-US" sz="2800" b="1" dirty="0" smtClean="0"/>
              <a:t>9</a:t>
            </a:r>
            <a:r>
              <a:rPr lang="ru-RU" sz="2800" b="1" dirty="0" smtClean="0"/>
              <a:t>.05.2020:    </a:t>
            </a:r>
            <a:r>
              <a:rPr lang="ru-RU" sz="3300" b="1" u="sng" dirty="0" smtClean="0"/>
              <a:t>6</a:t>
            </a:r>
            <a:r>
              <a:rPr lang="en-US" sz="3300" b="1" u="sng" dirty="0" smtClean="0"/>
              <a:t>52</a:t>
            </a:r>
            <a:r>
              <a:rPr lang="ru-RU" sz="3300" b="1" u="sng" dirty="0" smtClean="0"/>
              <a:t> </a:t>
            </a:r>
            <a:r>
              <a:rPr lang="ru-RU" sz="3300" i="1" u="sng" dirty="0" smtClean="0"/>
              <a:t>(8с) </a:t>
            </a:r>
            <a:r>
              <a:rPr lang="ru-RU" sz="3300" b="1" u="sng" dirty="0" smtClean="0"/>
              <a:t>документов</a:t>
            </a:r>
            <a:endParaRPr lang="ru-RU" sz="33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426027" y="6361607"/>
            <a:ext cx="49252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с – совместная разработка темы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228415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12040</TotalTime>
  <Words>1123</Words>
  <Application>Microsoft Office PowerPoint</Application>
  <PresentationFormat>Произвольный</PresentationFormat>
  <Paragraphs>518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4_Тема Office</vt:lpstr>
      <vt:lpstr>3_Тема Office</vt:lpstr>
      <vt:lpstr>9_Тема Office</vt:lpstr>
      <vt:lpstr>Презентация PowerPoint</vt:lpstr>
      <vt:lpstr>ГОСТ 1.1-2002 «Межгосударственная система стандартизации. Термины и определения»</vt:lpstr>
      <vt:lpstr>Определения из АИС МГС (применяемые к ПМС 2019-2021)</vt:lpstr>
      <vt:lpstr>Сводные данные  Программа работ по межгосударственной стандартизации  на 2019-2021 годы по государствам-разработчикам (ПМС 2019-2021 по состоянию на 29.05.2020)</vt:lpstr>
      <vt:lpstr>Распределение тем в ПМС 2019-2021  по государствам-разработчикам</vt:lpstr>
      <vt:lpstr>Распределение тем в ПМС 2019-2021</vt:lpstr>
      <vt:lpstr>СООТНОШЕНИЕ ПЕРЕХОДЯЩИХ И НОВЫХ ТЕМ  В ПМС 2019-2021 </vt:lpstr>
      <vt:lpstr>ВКЛЮЧЕНИЕ ТЕМ В ПМС 2019-2021 </vt:lpstr>
      <vt:lpstr>Отчет о принятых документах по межгосударственной  стандартизации</vt:lpstr>
      <vt:lpstr>Принятые документы по межгосударственной стандартизации   с 01.01.2019 по 29.05.2020</vt:lpstr>
      <vt:lpstr>Исключение АИС МГС документов по межгосударственной стандартизации из ПМС 2019-2021 (принятых с 01.01.2019 по 29.05.2020)</vt:lpstr>
      <vt:lpstr>Выполнение ПМС 2019-2021  (с 01.01.2019 по 29.05.2020)</vt:lpstr>
      <vt:lpstr>Выполнение ПМС 2019-2021 государствами-разработчиками с 01.01.2019 по 29.05.2020  </vt:lpstr>
      <vt:lpstr>Динамика наполнения ПМС 2019-2021 и принятия документов (включенных в программу)  государствами-разработчиками за 2019 год</vt:lpstr>
      <vt:lpstr>Средний срок разработки документов по межгосударственной стандартизации с даты создания карточки (темы) в АИС МГС до принятия (на основании протоколов принятия № 126-П, 127-, 128-П, 129-П, 130-П за январь-май 2020 г.)  </vt:lpstr>
      <vt:lpstr>ОБЩИЕ ПРОБЛЕМЫ</vt:lpstr>
      <vt:lpstr>МЕЖГОСУДАРСТВЕННЫЙ СОВЕТ ПО СТАНДАРТИЗАЦИИ, МЕТРОЛОГИИ И СЕРТИФИКАЦИИ</vt:lpstr>
    </vt:vector>
  </TitlesOfParts>
  <Company>Windows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v.charniak</dc:creator>
  <cp:lastModifiedBy>Microsoft Office</cp:lastModifiedBy>
  <cp:revision>528</cp:revision>
  <cp:lastPrinted>2019-10-14T08:44:52Z</cp:lastPrinted>
  <dcterms:created xsi:type="dcterms:W3CDTF">2016-11-14T07:27:54Z</dcterms:created>
  <dcterms:modified xsi:type="dcterms:W3CDTF">2020-06-01T14:08:44Z</dcterms:modified>
</cp:coreProperties>
</file>